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8" r:id="rId2"/>
    <p:sldId id="257" r:id="rId3"/>
    <p:sldId id="275" r:id="rId4"/>
    <p:sldId id="282" r:id="rId5"/>
    <p:sldId id="283" r:id="rId6"/>
    <p:sldId id="259" r:id="rId7"/>
    <p:sldId id="260" r:id="rId8"/>
    <p:sldId id="268" r:id="rId9"/>
    <p:sldId id="292" r:id="rId10"/>
    <p:sldId id="354" r:id="rId11"/>
    <p:sldId id="284" r:id="rId12"/>
    <p:sldId id="286" r:id="rId13"/>
    <p:sldId id="285" r:id="rId14"/>
    <p:sldId id="290" r:id="rId15"/>
    <p:sldId id="297" r:id="rId16"/>
    <p:sldId id="358" r:id="rId17"/>
    <p:sldId id="298" r:id="rId18"/>
    <p:sldId id="357" r:id="rId19"/>
    <p:sldId id="355" r:id="rId20"/>
    <p:sldId id="359" r:id="rId21"/>
    <p:sldId id="360" r:id="rId22"/>
    <p:sldId id="270" r:id="rId23"/>
    <p:sldId id="301" r:id="rId24"/>
    <p:sldId id="361" r:id="rId25"/>
    <p:sldId id="362" r:id="rId26"/>
    <p:sldId id="363" r:id="rId27"/>
    <p:sldId id="364" r:id="rId28"/>
    <p:sldId id="353" r:id="rId29"/>
    <p:sldId id="269" r:id="rId30"/>
    <p:sldId id="264" r:id="rId31"/>
    <p:sldId id="278" r:id="rId32"/>
    <p:sldId id="272"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77463" autoAdjust="0"/>
  </p:normalViewPr>
  <p:slideViewPr>
    <p:cSldViewPr snapToGrid="0">
      <p:cViewPr varScale="1">
        <p:scale>
          <a:sx n="88" d="100"/>
          <a:sy n="88" d="100"/>
        </p:scale>
        <p:origin x="148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C6E827-1270-4EC1-B481-5D90187D100E}" type="doc">
      <dgm:prSet loTypeId="urn:microsoft.com/office/officeart/2005/8/layout/cycle8" loCatId="cycle" qsTypeId="urn:microsoft.com/office/officeart/2005/8/quickstyle/simple1" qsCatId="simple" csTypeId="urn:microsoft.com/office/officeart/2005/8/colors/accent1_2" csCatId="accent1" phldr="1"/>
      <dgm:spPr/>
    </dgm:pt>
    <dgm:pt modelId="{5ABDF4EA-D0BB-4E3C-9CAB-C40CB39ED09A}">
      <dgm:prSet phldrT="[Text]"/>
      <dgm:spPr>
        <a:solidFill>
          <a:srgbClr val="FF0000"/>
        </a:solidFill>
      </dgm:spPr>
      <dgm:t>
        <a:bodyPr/>
        <a:lstStyle/>
        <a:p>
          <a:r>
            <a:rPr lang="en-US" dirty="0"/>
            <a:t>Behaviour</a:t>
          </a:r>
          <a:endParaRPr lang="en-GB" dirty="0"/>
        </a:p>
      </dgm:t>
    </dgm:pt>
    <dgm:pt modelId="{E64099F8-1FA7-45CA-9016-C5CFB25B4601}" type="parTrans" cxnId="{1ED8979A-16F2-417E-BBF0-A3EB94F28464}">
      <dgm:prSet/>
      <dgm:spPr/>
      <dgm:t>
        <a:bodyPr/>
        <a:lstStyle/>
        <a:p>
          <a:endParaRPr lang="en-GB"/>
        </a:p>
      </dgm:t>
    </dgm:pt>
    <dgm:pt modelId="{EB5FD93C-2708-4605-9F88-7FF75F7F895D}" type="sibTrans" cxnId="{1ED8979A-16F2-417E-BBF0-A3EB94F28464}">
      <dgm:prSet/>
      <dgm:spPr/>
      <dgm:t>
        <a:bodyPr/>
        <a:lstStyle/>
        <a:p>
          <a:endParaRPr lang="en-GB"/>
        </a:p>
      </dgm:t>
    </dgm:pt>
    <dgm:pt modelId="{F123967C-B1CB-404F-AAD0-AAE60DE2CC3A}">
      <dgm:prSet phldrT="[Text]"/>
      <dgm:spPr>
        <a:solidFill>
          <a:schemeClr val="accent6">
            <a:lumMod val="50000"/>
          </a:schemeClr>
        </a:solidFill>
      </dgm:spPr>
      <dgm:t>
        <a:bodyPr/>
        <a:lstStyle/>
        <a:p>
          <a:r>
            <a:rPr lang="en-US" dirty="0"/>
            <a:t>Consequences</a:t>
          </a:r>
          <a:endParaRPr lang="en-GB" dirty="0"/>
        </a:p>
      </dgm:t>
    </dgm:pt>
    <dgm:pt modelId="{C4873C1F-DFF3-416A-8508-1E3BECD301C8}" type="parTrans" cxnId="{EC6D1F9D-FF77-47CE-A995-66A4F1F33500}">
      <dgm:prSet/>
      <dgm:spPr/>
      <dgm:t>
        <a:bodyPr/>
        <a:lstStyle/>
        <a:p>
          <a:endParaRPr lang="en-GB"/>
        </a:p>
      </dgm:t>
    </dgm:pt>
    <dgm:pt modelId="{F419FD05-C456-4817-A687-AF366A01D5D6}" type="sibTrans" cxnId="{EC6D1F9D-FF77-47CE-A995-66A4F1F33500}">
      <dgm:prSet/>
      <dgm:spPr/>
      <dgm:t>
        <a:bodyPr/>
        <a:lstStyle/>
        <a:p>
          <a:endParaRPr lang="en-GB"/>
        </a:p>
      </dgm:t>
    </dgm:pt>
    <dgm:pt modelId="{78FCA437-F508-4706-BFFC-D04E6696A091}">
      <dgm:prSet phldrT="[Text]"/>
      <dgm:spPr>
        <a:solidFill>
          <a:srgbClr val="002060"/>
        </a:solidFill>
        <a:ln>
          <a:solidFill>
            <a:srgbClr val="FFFF00"/>
          </a:solidFill>
        </a:ln>
      </dgm:spPr>
      <dgm:t>
        <a:bodyPr/>
        <a:lstStyle/>
        <a:p>
          <a:r>
            <a:rPr lang="en-US" dirty="0"/>
            <a:t>Antecedent</a:t>
          </a:r>
          <a:endParaRPr lang="en-GB" dirty="0"/>
        </a:p>
      </dgm:t>
    </dgm:pt>
    <dgm:pt modelId="{F16C72CD-22A4-4F1E-9C9D-5EF3A438BE49}" type="parTrans" cxnId="{9CC60E2D-0E8C-4D16-A927-BEF1CA8064F7}">
      <dgm:prSet/>
      <dgm:spPr/>
      <dgm:t>
        <a:bodyPr/>
        <a:lstStyle/>
        <a:p>
          <a:endParaRPr lang="en-GB"/>
        </a:p>
      </dgm:t>
    </dgm:pt>
    <dgm:pt modelId="{19448A9A-D24A-4B36-9C1B-0DC8E4CE24C6}" type="sibTrans" cxnId="{9CC60E2D-0E8C-4D16-A927-BEF1CA8064F7}">
      <dgm:prSet/>
      <dgm:spPr/>
      <dgm:t>
        <a:bodyPr/>
        <a:lstStyle/>
        <a:p>
          <a:endParaRPr lang="en-GB"/>
        </a:p>
      </dgm:t>
    </dgm:pt>
    <dgm:pt modelId="{70A53F05-66A6-410C-821F-58A86E22F637}" type="pres">
      <dgm:prSet presAssocID="{16C6E827-1270-4EC1-B481-5D90187D100E}" presName="compositeShape" presStyleCnt="0">
        <dgm:presLayoutVars>
          <dgm:chMax val="7"/>
          <dgm:dir/>
          <dgm:resizeHandles val="exact"/>
        </dgm:presLayoutVars>
      </dgm:prSet>
      <dgm:spPr/>
    </dgm:pt>
    <dgm:pt modelId="{0B7769EE-D7B4-49DE-814E-3AC59F3A8121}" type="pres">
      <dgm:prSet presAssocID="{16C6E827-1270-4EC1-B481-5D90187D100E}" presName="wedge1" presStyleLbl="node1" presStyleIdx="0" presStyleCnt="3"/>
      <dgm:spPr/>
    </dgm:pt>
    <dgm:pt modelId="{B23EC9CE-D1E6-41C7-96CC-A704ABF353B4}" type="pres">
      <dgm:prSet presAssocID="{16C6E827-1270-4EC1-B481-5D90187D100E}" presName="dummy1a" presStyleCnt="0"/>
      <dgm:spPr/>
    </dgm:pt>
    <dgm:pt modelId="{3567D2C6-AB3F-49E5-9891-9F4D49C60FC9}" type="pres">
      <dgm:prSet presAssocID="{16C6E827-1270-4EC1-B481-5D90187D100E}" presName="dummy1b" presStyleCnt="0"/>
      <dgm:spPr/>
    </dgm:pt>
    <dgm:pt modelId="{82AEE23E-09A5-4393-9D60-57D7F8EDE0B1}" type="pres">
      <dgm:prSet presAssocID="{16C6E827-1270-4EC1-B481-5D90187D100E}" presName="wedge1Tx" presStyleLbl="node1" presStyleIdx="0" presStyleCnt="3">
        <dgm:presLayoutVars>
          <dgm:chMax val="0"/>
          <dgm:chPref val="0"/>
          <dgm:bulletEnabled val="1"/>
        </dgm:presLayoutVars>
      </dgm:prSet>
      <dgm:spPr/>
    </dgm:pt>
    <dgm:pt modelId="{347E5E0A-54F8-47F9-9109-CFA149E18585}" type="pres">
      <dgm:prSet presAssocID="{16C6E827-1270-4EC1-B481-5D90187D100E}" presName="wedge2" presStyleLbl="node1" presStyleIdx="1" presStyleCnt="3"/>
      <dgm:spPr/>
    </dgm:pt>
    <dgm:pt modelId="{E7EC9640-EBE3-4783-A73A-30A1F5C21775}" type="pres">
      <dgm:prSet presAssocID="{16C6E827-1270-4EC1-B481-5D90187D100E}" presName="dummy2a" presStyleCnt="0"/>
      <dgm:spPr/>
    </dgm:pt>
    <dgm:pt modelId="{E0BDC12A-8B58-4814-9E66-19545E8683ED}" type="pres">
      <dgm:prSet presAssocID="{16C6E827-1270-4EC1-B481-5D90187D100E}" presName="dummy2b" presStyleCnt="0"/>
      <dgm:spPr/>
    </dgm:pt>
    <dgm:pt modelId="{F4CAD7B9-C428-408D-9AE2-FD7543AEE074}" type="pres">
      <dgm:prSet presAssocID="{16C6E827-1270-4EC1-B481-5D90187D100E}" presName="wedge2Tx" presStyleLbl="node1" presStyleIdx="1" presStyleCnt="3">
        <dgm:presLayoutVars>
          <dgm:chMax val="0"/>
          <dgm:chPref val="0"/>
          <dgm:bulletEnabled val="1"/>
        </dgm:presLayoutVars>
      </dgm:prSet>
      <dgm:spPr/>
    </dgm:pt>
    <dgm:pt modelId="{8C190611-11DC-4872-B23C-12E184C699CE}" type="pres">
      <dgm:prSet presAssocID="{16C6E827-1270-4EC1-B481-5D90187D100E}" presName="wedge3" presStyleLbl="node1" presStyleIdx="2" presStyleCnt="3"/>
      <dgm:spPr/>
    </dgm:pt>
    <dgm:pt modelId="{5011E580-99F4-4558-AB18-49738C24F8C6}" type="pres">
      <dgm:prSet presAssocID="{16C6E827-1270-4EC1-B481-5D90187D100E}" presName="dummy3a" presStyleCnt="0"/>
      <dgm:spPr/>
    </dgm:pt>
    <dgm:pt modelId="{D1317D5E-D36D-46AF-BAD7-BEB286001931}" type="pres">
      <dgm:prSet presAssocID="{16C6E827-1270-4EC1-B481-5D90187D100E}" presName="dummy3b" presStyleCnt="0"/>
      <dgm:spPr/>
    </dgm:pt>
    <dgm:pt modelId="{7BEB6490-3EA0-4DDF-ACF5-DBBC691201B4}" type="pres">
      <dgm:prSet presAssocID="{16C6E827-1270-4EC1-B481-5D90187D100E}" presName="wedge3Tx" presStyleLbl="node1" presStyleIdx="2" presStyleCnt="3">
        <dgm:presLayoutVars>
          <dgm:chMax val="0"/>
          <dgm:chPref val="0"/>
          <dgm:bulletEnabled val="1"/>
        </dgm:presLayoutVars>
      </dgm:prSet>
      <dgm:spPr/>
    </dgm:pt>
    <dgm:pt modelId="{FFD7AA94-B638-4EAD-B914-88BF9CE5F9CC}" type="pres">
      <dgm:prSet presAssocID="{EB5FD93C-2708-4605-9F88-7FF75F7F895D}" presName="arrowWedge1" presStyleLbl="fgSibTrans2D1" presStyleIdx="0" presStyleCnt="3"/>
      <dgm:spPr/>
    </dgm:pt>
    <dgm:pt modelId="{3BE0164A-0372-4577-BEDB-E93DD9CDEE86}" type="pres">
      <dgm:prSet presAssocID="{F419FD05-C456-4817-A687-AF366A01D5D6}" presName="arrowWedge2" presStyleLbl="fgSibTrans2D1" presStyleIdx="1" presStyleCnt="3"/>
      <dgm:spPr/>
    </dgm:pt>
    <dgm:pt modelId="{064A13C7-51BD-4F19-B856-3BFF882F688C}" type="pres">
      <dgm:prSet presAssocID="{19448A9A-D24A-4B36-9C1B-0DC8E4CE24C6}" presName="arrowWedge3" presStyleLbl="fgSibTrans2D1" presStyleIdx="2" presStyleCnt="3"/>
      <dgm:spPr/>
    </dgm:pt>
  </dgm:ptLst>
  <dgm:cxnLst>
    <dgm:cxn modelId="{847B9D06-E5E0-40BE-A1F0-D6B1E8F59044}" type="presOf" srcId="{78FCA437-F508-4706-BFFC-D04E6696A091}" destId="{8C190611-11DC-4872-B23C-12E184C699CE}" srcOrd="0" destOrd="0" presId="urn:microsoft.com/office/officeart/2005/8/layout/cycle8"/>
    <dgm:cxn modelId="{531FED1A-154F-464C-88C9-0DCAD484450E}" type="presOf" srcId="{F123967C-B1CB-404F-AAD0-AAE60DE2CC3A}" destId="{F4CAD7B9-C428-408D-9AE2-FD7543AEE074}" srcOrd="1" destOrd="0" presId="urn:microsoft.com/office/officeart/2005/8/layout/cycle8"/>
    <dgm:cxn modelId="{9CC60E2D-0E8C-4D16-A927-BEF1CA8064F7}" srcId="{16C6E827-1270-4EC1-B481-5D90187D100E}" destId="{78FCA437-F508-4706-BFFC-D04E6696A091}" srcOrd="2" destOrd="0" parTransId="{F16C72CD-22A4-4F1E-9C9D-5EF3A438BE49}" sibTransId="{19448A9A-D24A-4B36-9C1B-0DC8E4CE24C6}"/>
    <dgm:cxn modelId="{964B3F41-393E-404E-8BED-EF748174B7DE}" type="presOf" srcId="{5ABDF4EA-D0BB-4E3C-9CAB-C40CB39ED09A}" destId="{0B7769EE-D7B4-49DE-814E-3AC59F3A8121}" srcOrd="0" destOrd="0" presId="urn:microsoft.com/office/officeart/2005/8/layout/cycle8"/>
    <dgm:cxn modelId="{CB057173-BA45-4F5A-99A0-9C4B917D43B6}" type="presOf" srcId="{16C6E827-1270-4EC1-B481-5D90187D100E}" destId="{70A53F05-66A6-410C-821F-58A86E22F637}" srcOrd="0" destOrd="0" presId="urn:microsoft.com/office/officeart/2005/8/layout/cycle8"/>
    <dgm:cxn modelId="{21FE0055-0612-405E-AAF9-E36E05A74681}" type="presOf" srcId="{F123967C-B1CB-404F-AAD0-AAE60DE2CC3A}" destId="{347E5E0A-54F8-47F9-9109-CFA149E18585}" srcOrd="0" destOrd="0" presId="urn:microsoft.com/office/officeart/2005/8/layout/cycle8"/>
    <dgm:cxn modelId="{1ED8979A-16F2-417E-BBF0-A3EB94F28464}" srcId="{16C6E827-1270-4EC1-B481-5D90187D100E}" destId="{5ABDF4EA-D0BB-4E3C-9CAB-C40CB39ED09A}" srcOrd="0" destOrd="0" parTransId="{E64099F8-1FA7-45CA-9016-C5CFB25B4601}" sibTransId="{EB5FD93C-2708-4605-9F88-7FF75F7F895D}"/>
    <dgm:cxn modelId="{EC6D1F9D-FF77-47CE-A995-66A4F1F33500}" srcId="{16C6E827-1270-4EC1-B481-5D90187D100E}" destId="{F123967C-B1CB-404F-AAD0-AAE60DE2CC3A}" srcOrd="1" destOrd="0" parTransId="{C4873C1F-DFF3-416A-8508-1E3BECD301C8}" sibTransId="{F419FD05-C456-4817-A687-AF366A01D5D6}"/>
    <dgm:cxn modelId="{12B60FDA-B8D5-4770-9A5E-7F0F22ADB717}" type="presOf" srcId="{78FCA437-F508-4706-BFFC-D04E6696A091}" destId="{7BEB6490-3EA0-4DDF-ACF5-DBBC691201B4}" srcOrd="1" destOrd="0" presId="urn:microsoft.com/office/officeart/2005/8/layout/cycle8"/>
    <dgm:cxn modelId="{12EAFBF2-AF90-41B5-9738-07C813A27496}" type="presOf" srcId="{5ABDF4EA-D0BB-4E3C-9CAB-C40CB39ED09A}" destId="{82AEE23E-09A5-4393-9D60-57D7F8EDE0B1}" srcOrd="1" destOrd="0" presId="urn:microsoft.com/office/officeart/2005/8/layout/cycle8"/>
    <dgm:cxn modelId="{1589D569-8849-41F2-8794-60E756FB3B3A}" type="presParOf" srcId="{70A53F05-66A6-410C-821F-58A86E22F637}" destId="{0B7769EE-D7B4-49DE-814E-3AC59F3A8121}" srcOrd="0" destOrd="0" presId="urn:microsoft.com/office/officeart/2005/8/layout/cycle8"/>
    <dgm:cxn modelId="{B0FD00DE-4FC8-42C1-A269-F8D7F3F68AC0}" type="presParOf" srcId="{70A53F05-66A6-410C-821F-58A86E22F637}" destId="{B23EC9CE-D1E6-41C7-96CC-A704ABF353B4}" srcOrd="1" destOrd="0" presId="urn:microsoft.com/office/officeart/2005/8/layout/cycle8"/>
    <dgm:cxn modelId="{947DA109-C488-4C0D-9EDA-495303640D09}" type="presParOf" srcId="{70A53F05-66A6-410C-821F-58A86E22F637}" destId="{3567D2C6-AB3F-49E5-9891-9F4D49C60FC9}" srcOrd="2" destOrd="0" presId="urn:microsoft.com/office/officeart/2005/8/layout/cycle8"/>
    <dgm:cxn modelId="{045559BE-090B-4B41-AF28-95F7AC8841BD}" type="presParOf" srcId="{70A53F05-66A6-410C-821F-58A86E22F637}" destId="{82AEE23E-09A5-4393-9D60-57D7F8EDE0B1}" srcOrd="3" destOrd="0" presId="urn:microsoft.com/office/officeart/2005/8/layout/cycle8"/>
    <dgm:cxn modelId="{6951F0FA-BF09-48FF-A294-1B612515E546}" type="presParOf" srcId="{70A53F05-66A6-410C-821F-58A86E22F637}" destId="{347E5E0A-54F8-47F9-9109-CFA149E18585}" srcOrd="4" destOrd="0" presId="urn:microsoft.com/office/officeart/2005/8/layout/cycle8"/>
    <dgm:cxn modelId="{9832489D-09E7-4564-A675-A04E7E007C84}" type="presParOf" srcId="{70A53F05-66A6-410C-821F-58A86E22F637}" destId="{E7EC9640-EBE3-4783-A73A-30A1F5C21775}" srcOrd="5" destOrd="0" presId="urn:microsoft.com/office/officeart/2005/8/layout/cycle8"/>
    <dgm:cxn modelId="{7E56039A-5B85-4F0F-8AB8-4581A50A71A8}" type="presParOf" srcId="{70A53F05-66A6-410C-821F-58A86E22F637}" destId="{E0BDC12A-8B58-4814-9E66-19545E8683ED}" srcOrd="6" destOrd="0" presId="urn:microsoft.com/office/officeart/2005/8/layout/cycle8"/>
    <dgm:cxn modelId="{71DC67A2-ACD6-4C98-934B-5B17A59B3827}" type="presParOf" srcId="{70A53F05-66A6-410C-821F-58A86E22F637}" destId="{F4CAD7B9-C428-408D-9AE2-FD7543AEE074}" srcOrd="7" destOrd="0" presId="urn:microsoft.com/office/officeart/2005/8/layout/cycle8"/>
    <dgm:cxn modelId="{FF29F75A-9BE5-44F5-8586-51A99F667EA8}" type="presParOf" srcId="{70A53F05-66A6-410C-821F-58A86E22F637}" destId="{8C190611-11DC-4872-B23C-12E184C699CE}" srcOrd="8" destOrd="0" presId="urn:microsoft.com/office/officeart/2005/8/layout/cycle8"/>
    <dgm:cxn modelId="{5C4597BA-5AB1-4469-8C94-8288DE1F906D}" type="presParOf" srcId="{70A53F05-66A6-410C-821F-58A86E22F637}" destId="{5011E580-99F4-4558-AB18-49738C24F8C6}" srcOrd="9" destOrd="0" presId="urn:microsoft.com/office/officeart/2005/8/layout/cycle8"/>
    <dgm:cxn modelId="{97C652BD-663C-42EB-9B33-3E1B52A11292}" type="presParOf" srcId="{70A53F05-66A6-410C-821F-58A86E22F637}" destId="{D1317D5E-D36D-46AF-BAD7-BEB286001931}" srcOrd="10" destOrd="0" presId="urn:microsoft.com/office/officeart/2005/8/layout/cycle8"/>
    <dgm:cxn modelId="{463341C6-F7B0-4C06-973B-E5139E61A810}" type="presParOf" srcId="{70A53F05-66A6-410C-821F-58A86E22F637}" destId="{7BEB6490-3EA0-4DDF-ACF5-DBBC691201B4}" srcOrd="11" destOrd="0" presId="urn:microsoft.com/office/officeart/2005/8/layout/cycle8"/>
    <dgm:cxn modelId="{6F84E9AE-5D20-44EA-818D-9E59EF6AEA02}" type="presParOf" srcId="{70A53F05-66A6-410C-821F-58A86E22F637}" destId="{FFD7AA94-B638-4EAD-B914-88BF9CE5F9CC}" srcOrd="12" destOrd="0" presId="urn:microsoft.com/office/officeart/2005/8/layout/cycle8"/>
    <dgm:cxn modelId="{C7F76D8B-5A8C-42E8-80FC-61311926EC69}" type="presParOf" srcId="{70A53F05-66A6-410C-821F-58A86E22F637}" destId="{3BE0164A-0372-4577-BEDB-E93DD9CDEE86}" srcOrd="13" destOrd="0" presId="urn:microsoft.com/office/officeart/2005/8/layout/cycle8"/>
    <dgm:cxn modelId="{96038336-9C7A-4D09-A3D0-8375E923E6E8}" type="presParOf" srcId="{70A53F05-66A6-410C-821F-58A86E22F637}" destId="{064A13C7-51BD-4F19-B856-3BFF882F688C}" srcOrd="14" destOrd="0" presId="urn:microsoft.com/office/officeart/2005/8/layout/cycle8"/>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7769EE-D7B4-49DE-814E-3AC59F3A8121}">
      <dsp:nvSpPr>
        <dsp:cNvPr id="0" name=""/>
        <dsp:cNvSpPr/>
      </dsp:nvSpPr>
      <dsp:spPr>
        <a:xfrm>
          <a:off x="3505516" y="282836"/>
          <a:ext cx="3655123" cy="3655123"/>
        </a:xfrm>
        <a:prstGeom prst="pie">
          <a:avLst>
            <a:gd name="adj1" fmla="val 16200000"/>
            <a:gd name="adj2" fmla="val 180000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Behaviour</a:t>
          </a:r>
          <a:endParaRPr lang="en-GB" sz="2000" kern="1200" dirty="0"/>
        </a:p>
      </dsp:txBody>
      <dsp:txXfrm>
        <a:off x="5431853" y="1057375"/>
        <a:ext cx="1305401" cy="1087834"/>
      </dsp:txXfrm>
    </dsp:sp>
    <dsp:sp modelId="{347E5E0A-54F8-47F9-9109-CFA149E18585}">
      <dsp:nvSpPr>
        <dsp:cNvPr id="0" name=""/>
        <dsp:cNvSpPr/>
      </dsp:nvSpPr>
      <dsp:spPr>
        <a:xfrm>
          <a:off x="3430238" y="413377"/>
          <a:ext cx="3655123" cy="3655123"/>
        </a:xfrm>
        <a:prstGeom prst="pie">
          <a:avLst>
            <a:gd name="adj1" fmla="val 1800000"/>
            <a:gd name="adj2" fmla="val 9000000"/>
          </a:avLst>
        </a:prstGeom>
        <a:solidFill>
          <a:schemeClr val="accent6">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Consequences</a:t>
          </a:r>
          <a:endParaRPr lang="en-GB" sz="2000" kern="1200" dirty="0"/>
        </a:p>
      </dsp:txBody>
      <dsp:txXfrm>
        <a:off x="4300505" y="2784856"/>
        <a:ext cx="1958102" cy="957294"/>
      </dsp:txXfrm>
    </dsp:sp>
    <dsp:sp modelId="{8C190611-11DC-4872-B23C-12E184C699CE}">
      <dsp:nvSpPr>
        <dsp:cNvPr id="0" name=""/>
        <dsp:cNvSpPr/>
      </dsp:nvSpPr>
      <dsp:spPr>
        <a:xfrm>
          <a:off x="3354959" y="282836"/>
          <a:ext cx="3655123" cy="3655123"/>
        </a:xfrm>
        <a:prstGeom prst="pie">
          <a:avLst>
            <a:gd name="adj1" fmla="val 9000000"/>
            <a:gd name="adj2" fmla="val 16200000"/>
          </a:avLst>
        </a:prstGeom>
        <a:solidFill>
          <a:srgbClr val="002060"/>
        </a:solidFill>
        <a:ln w="12700" cap="flat" cmpd="sng" algn="ctr">
          <a:solidFill>
            <a:srgbClr val="FFFF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Antecedent</a:t>
          </a:r>
          <a:endParaRPr lang="en-GB" sz="2000" kern="1200" dirty="0"/>
        </a:p>
      </dsp:txBody>
      <dsp:txXfrm>
        <a:off x="3778345" y="1057375"/>
        <a:ext cx="1305401" cy="1087834"/>
      </dsp:txXfrm>
    </dsp:sp>
    <dsp:sp modelId="{FFD7AA94-B638-4EAD-B914-88BF9CE5F9CC}">
      <dsp:nvSpPr>
        <dsp:cNvPr id="0" name=""/>
        <dsp:cNvSpPr/>
      </dsp:nvSpPr>
      <dsp:spPr>
        <a:xfrm>
          <a:off x="3279548" y="56567"/>
          <a:ext cx="4107663" cy="4107663"/>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BE0164A-0372-4577-BEDB-E93DD9CDEE86}">
      <dsp:nvSpPr>
        <dsp:cNvPr id="0" name=""/>
        <dsp:cNvSpPr/>
      </dsp:nvSpPr>
      <dsp:spPr>
        <a:xfrm>
          <a:off x="3203968" y="186876"/>
          <a:ext cx="4107663" cy="4107663"/>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64A13C7-51BD-4F19-B856-3BFF882F688C}">
      <dsp:nvSpPr>
        <dsp:cNvPr id="0" name=""/>
        <dsp:cNvSpPr/>
      </dsp:nvSpPr>
      <dsp:spPr>
        <a:xfrm>
          <a:off x="3128388" y="56567"/>
          <a:ext cx="4107663" cy="4107663"/>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E821A3-44BF-441F-889D-7EE1C406C8B6}" type="datetimeFigureOut">
              <a:rPr lang="en-GB" smtClean="0"/>
              <a:t>09/06/2021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90B305-BC72-4EA7-9586-83C3F47423FD}" type="slidenum">
              <a:rPr lang="en-GB" smtClean="0"/>
              <a:t>‹#›</a:t>
            </a:fld>
            <a:endParaRPr lang="en-GB" dirty="0"/>
          </a:p>
        </p:txBody>
      </p:sp>
    </p:spTree>
    <p:extLst>
      <p:ext uri="{BB962C8B-B14F-4D97-AF65-F5344CB8AC3E}">
        <p14:creationId xmlns:p14="http://schemas.microsoft.com/office/powerpoint/2010/main" val="1434185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4</a:t>
            </a:fld>
            <a:endParaRPr lang="en-GB" dirty="0"/>
          </a:p>
        </p:txBody>
      </p:sp>
    </p:spTree>
    <p:extLst>
      <p:ext uri="{BB962C8B-B14F-4D97-AF65-F5344CB8AC3E}">
        <p14:creationId xmlns:p14="http://schemas.microsoft.com/office/powerpoint/2010/main" val="12801763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17</a:t>
            </a:fld>
            <a:endParaRPr lang="en-GB" dirty="0"/>
          </a:p>
        </p:txBody>
      </p:sp>
    </p:spTree>
    <p:extLst>
      <p:ext uri="{BB962C8B-B14F-4D97-AF65-F5344CB8AC3E}">
        <p14:creationId xmlns:p14="http://schemas.microsoft.com/office/powerpoint/2010/main" val="40765411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18</a:t>
            </a:fld>
            <a:endParaRPr lang="en-GB" dirty="0"/>
          </a:p>
        </p:txBody>
      </p:sp>
    </p:spTree>
    <p:extLst>
      <p:ext uri="{BB962C8B-B14F-4D97-AF65-F5344CB8AC3E}">
        <p14:creationId xmlns:p14="http://schemas.microsoft.com/office/powerpoint/2010/main" val="3964643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19</a:t>
            </a:fld>
            <a:endParaRPr lang="en-GB" dirty="0"/>
          </a:p>
        </p:txBody>
      </p:sp>
    </p:spTree>
    <p:extLst>
      <p:ext uri="{BB962C8B-B14F-4D97-AF65-F5344CB8AC3E}">
        <p14:creationId xmlns:p14="http://schemas.microsoft.com/office/powerpoint/2010/main" val="37288260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20</a:t>
            </a:fld>
            <a:endParaRPr lang="en-GB" dirty="0"/>
          </a:p>
        </p:txBody>
      </p:sp>
    </p:spTree>
    <p:extLst>
      <p:ext uri="{BB962C8B-B14F-4D97-AF65-F5344CB8AC3E}">
        <p14:creationId xmlns:p14="http://schemas.microsoft.com/office/powerpoint/2010/main" val="19710311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21</a:t>
            </a:fld>
            <a:endParaRPr lang="en-GB" dirty="0"/>
          </a:p>
        </p:txBody>
      </p:sp>
    </p:spTree>
    <p:extLst>
      <p:ext uri="{BB962C8B-B14F-4D97-AF65-F5344CB8AC3E}">
        <p14:creationId xmlns:p14="http://schemas.microsoft.com/office/powerpoint/2010/main" val="30673093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22</a:t>
            </a:fld>
            <a:endParaRPr lang="en-GB" dirty="0"/>
          </a:p>
        </p:txBody>
      </p:sp>
    </p:spTree>
    <p:extLst>
      <p:ext uri="{BB962C8B-B14F-4D97-AF65-F5344CB8AC3E}">
        <p14:creationId xmlns:p14="http://schemas.microsoft.com/office/powerpoint/2010/main" val="32501671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23</a:t>
            </a:fld>
            <a:endParaRPr lang="en-GB" dirty="0"/>
          </a:p>
        </p:txBody>
      </p:sp>
    </p:spTree>
    <p:extLst>
      <p:ext uri="{BB962C8B-B14F-4D97-AF65-F5344CB8AC3E}">
        <p14:creationId xmlns:p14="http://schemas.microsoft.com/office/powerpoint/2010/main" val="10425235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25</a:t>
            </a:fld>
            <a:endParaRPr lang="en-GB" dirty="0"/>
          </a:p>
        </p:txBody>
      </p:sp>
    </p:spTree>
    <p:extLst>
      <p:ext uri="{BB962C8B-B14F-4D97-AF65-F5344CB8AC3E}">
        <p14:creationId xmlns:p14="http://schemas.microsoft.com/office/powerpoint/2010/main" val="1237674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26</a:t>
            </a:fld>
            <a:endParaRPr lang="en-GB" dirty="0"/>
          </a:p>
        </p:txBody>
      </p:sp>
    </p:spTree>
    <p:extLst>
      <p:ext uri="{BB962C8B-B14F-4D97-AF65-F5344CB8AC3E}">
        <p14:creationId xmlns:p14="http://schemas.microsoft.com/office/powerpoint/2010/main" val="40896519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27</a:t>
            </a:fld>
            <a:endParaRPr lang="en-GB" dirty="0"/>
          </a:p>
        </p:txBody>
      </p:sp>
    </p:spTree>
    <p:extLst>
      <p:ext uri="{BB962C8B-B14F-4D97-AF65-F5344CB8AC3E}">
        <p14:creationId xmlns:p14="http://schemas.microsoft.com/office/powerpoint/2010/main" val="2856654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5</a:t>
            </a:fld>
            <a:endParaRPr lang="en-GB" dirty="0"/>
          </a:p>
        </p:txBody>
      </p:sp>
    </p:spTree>
    <p:extLst>
      <p:ext uri="{BB962C8B-B14F-4D97-AF65-F5344CB8AC3E}">
        <p14:creationId xmlns:p14="http://schemas.microsoft.com/office/powerpoint/2010/main" val="12801763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29</a:t>
            </a:fld>
            <a:endParaRPr lang="en-GB" dirty="0"/>
          </a:p>
        </p:txBody>
      </p:sp>
    </p:spTree>
    <p:extLst>
      <p:ext uri="{BB962C8B-B14F-4D97-AF65-F5344CB8AC3E}">
        <p14:creationId xmlns:p14="http://schemas.microsoft.com/office/powerpoint/2010/main" val="31265396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30</a:t>
            </a:fld>
            <a:endParaRPr lang="en-GB" dirty="0"/>
          </a:p>
        </p:txBody>
      </p:sp>
    </p:spTree>
    <p:extLst>
      <p:ext uri="{BB962C8B-B14F-4D97-AF65-F5344CB8AC3E}">
        <p14:creationId xmlns:p14="http://schemas.microsoft.com/office/powerpoint/2010/main" val="27244882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31</a:t>
            </a:fld>
            <a:endParaRPr lang="en-GB" dirty="0"/>
          </a:p>
        </p:txBody>
      </p:sp>
    </p:spTree>
    <p:extLst>
      <p:ext uri="{BB962C8B-B14F-4D97-AF65-F5344CB8AC3E}">
        <p14:creationId xmlns:p14="http://schemas.microsoft.com/office/powerpoint/2010/main" val="2230684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6</a:t>
            </a:fld>
            <a:endParaRPr lang="en-GB" dirty="0"/>
          </a:p>
        </p:txBody>
      </p:sp>
    </p:spTree>
    <p:extLst>
      <p:ext uri="{BB962C8B-B14F-4D97-AF65-F5344CB8AC3E}">
        <p14:creationId xmlns:p14="http://schemas.microsoft.com/office/powerpoint/2010/main" val="276029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7</a:t>
            </a:fld>
            <a:endParaRPr lang="en-GB" dirty="0"/>
          </a:p>
        </p:txBody>
      </p:sp>
    </p:spTree>
    <p:extLst>
      <p:ext uri="{BB962C8B-B14F-4D97-AF65-F5344CB8AC3E}">
        <p14:creationId xmlns:p14="http://schemas.microsoft.com/office/powerpoint/2010/main" val="3073472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8</a:t>
            </a:fld>
            <a:endParaRPr lang="en-GB" dirty="0"/>
          </a:p>
        </p:txBody>
      </p:sp>
    </p:spTree>
    <p:extLst>
      <p:ext uri="{BB962C8B-B14F-4D97-AF65-F5344CB8AC3E}">
        <p14:creationId xmlns:p14="http://schemas.microsoft.com/office/powerpoint/2010/main" val="4240626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12</a:t>
            </a:fld>
            <a:endParaRPr lang="en-GB" dirty="0"/>
          </a:p>
        </p:txBody>
      </p:sp>
    </p:spTree>
    <p:extLst>
      <p:ext uri="{BB962C8B-B14F-4D97-AF65-F5344CB8AC3E}">
        <p14:creationId xmlns:p14="http://schemas.microsoft.com/office/powerpoint/2010/main" val="273544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14</a:t>
            </a:fld>
            <a:endParaRPr lang="en-GB" dirty="0"/>
          </a:p>
        </p:txBody>
      </p:sp>
    </p:spTree>
    <p:extLst>
      <p:ext uri="{BB962C8B-B14F-4D97-AF65-F5344CB8AC3E}">
        <p14:creationId xmlns:p14="http://schemas.microsoft.com/office/powerpoint/2010/main" val="1231379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15</a:t>
            </a:fld>
            <a:endParaRPr lang="en-GB" dirty="0"/>
          </a:p>
        </p:txBody>
      </p:sp>
    </p:spTree>
    <p:extLst>
      <p:ext uri="{BB962C8B-B14F-4D97-AF65-F5344CB8AC3E}">
        <p14:creationId xmlns:p14="http://schemas.microsoft.com/office/powerpoint/2010/main" val="22325080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16</a:t>
            </a:fld>
            <a:endParaRPr lang="en-GB" dirty="0"/>
          </a:p>
        </p:txBody>
      </p:sp>
    </p:spTree>
    <p:extLst>
      <p:ext uri="{BB962C8B-B14F-4D97-AF65-F5344CB8AC3E}">
        <p14:creationId xmlns:p14="http://schemas.microsoft.com/office/powerpoint/2010/main" val="1334507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39F10-CF0A-4E5A-9D45-5E33EE09EA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83F357B-DD76-4198-BA8B-4C514FCB83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065DB78-26CF-410E-876C-E69855234FDF}"/>
              </a:ext>
            </a:extLst>
          </p:cNvPr>
          <p:cNvSpPr>
            <a:spLocks noGrp="1"/>
          </p:cNvSpPr>
          <p:nvPr>
            <p:ph type="dt" sz="half" idx="10"/>
          </p:nvPr>
        </p:nvSpPr>
        <p:spPr/>
        <p:txBody>
          <a:bodyPr/>
          <a:lstStyle/>
          <a:p>
            <a:fld id="{9A9EC46B-8F6C-444E-B8A2-C16EB8304E9C}" type="datetimeFigureOut">
              <a:rPr lang="en-GB" smtClean="0"/>
              <a:t>09/06/2021</a:t>
            </a:fld>
            <a:endParaRPr lang="en-GB" dirty="0"/>
          </a:p>
        </p:txBody>
      </p:sp>
      <p:sp>
        <p:nvSpPr>
          <p:cNvPr id="5" name="Footer Placeholder 4">
            <a:extLst>
              <a:ext uri="{FF2B5EF4-FFF2-40B4-BE49-F238E27FC236}">
                <a16:creationId xmlns:a16="http://schemas.microsoft.com/office/drawing/2014/main" id="{1D378C8B-BEF9-4618-B27A-1CBCCDE918D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9B8933E-F3FE-4D21-BE9E-8EAA39E1DCDC}"/>
              </a:ext>
            </a:extLst>
          </p:cNvPr>
          <p:cNvSpPr>
            <a:spLocks noGrp="1"/>
          </p:cNvSpPr>
          <p:nvPr>
            <p:ph type="sldNum" sz="quarter" idx="12"/>
          </p:nvPr>
        </p:nvSpPr>
        <p:spPr/>
        <p:txBody>
          <a:bodyPr/>
          <a:lstStyle/>
          <a:p>
            <a:fld id="{F31A651D-2EC7-4AB5-84EA-75885D1BFE61}" type="slidenum">
              <a:rPr lang="en-GB" smtClean="0"/>
              <a:t>‹#›</a:t>
            </a:fld>
            <a:endParaRPr lang="en-GB" dirty="0"/>
          </a:p>
        </p:txBody>
      </p:sp>
    </p:spTree>
    <p:extLst>
      <p:ext uri="{BB962C8B-B14F-4D97-AF65-F5344CB8AC3E}">
        <p14:creationId xmlns:p14="http://schemas.microsoft.com/office/powerpoint/2010/main" val="1043176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396D1-C816-4E25-B25C-5542C4B6186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5CE1E17-1A1A-4087-917C-C7E2B8E346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61BAD2-BD38-4A78-8F2B-101D2851652E}"/>
              </a:ext>
            </a:extLst>
          </p:cNvPr>
          <p:cNvSpPr>
            <a:spLocks noGrp="1"/>
          </p:cNvSpPr>
          <p:nvPr>
            <p:ph type="dt" sz="half" idx="10"/>
          </p:nvPr>
        </p:nvSpPr>
        <p:spPr/>
        <p:txBody>
          <a:bodyPr/>
          <a:lstStyle/>
          <a:p>
            <a:fld id="{9A9EC46B-8F6C-444E-B8A2-C16EB8304E9C}" type="datetimeFigureOut">
              <a:rPr lang="en-GB" smtClean="0"/>
              <a:t>09/06/2021</a:t>
            </a:fld>
            <a:endParaRPr lang="en-GB" dirty="0"/>
          </a:p>
        </p:txBody>
      </p:sp>
      <p:sp>
        <p:nvSpPr>
          <p:cNvPr id="5" name="Footer Placeholder 4">
            <a:extLst>
              <a:ext uri="{FF2B5EF4-FFF2-40B4-BE49-F238E27FC236}">
                <a16:creationId xmlns:a16="http://schemas.microsoft.com/office/drawing/2014/main" id="{36965C10-6153-452F-AA4C-8CF31816CF6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BD336FE-BFF2-401A-B5C2-A268B2A2E718}"/>
              </a:ext>
            </a:extLst>
          </p:cNvPr>
          <p:cNvSpPr>
            <a:spLocks noGrp="1"/>
          </p:cNvSpPr>
          <p:nvPr>
            <p:ph type="sldNum" sz="quarter" idx="12"/>
          </p:nvPr>
        </p:nvSpPr>
        <p:spPr/>
        <p:txBody>
          <a:bodyPr/>
          <a:lstStyle/>
          <a:p>
            <a:fld id="{F31A651D-2EC7-4AB5-84EA-75885D1BFE61}" type="slidenum">
              <a:rPr lang="en-GB" smtClean="0"/>
              <a:t>‹#›</a:t>
            </a:fld>
            <a:endParaRPr lang="en-GB" dirty="0"/>
          </a:p>
        </p:txBody>
      </p:sp>
    </p:spTree>
    <p:extLst>
      <p:ext uri="{BB962C8B-B14F-4D97-AF65-F5344CB8AC3E}">
        <p14:creationId xmlns:p14="http://schemas.microsoft.com/office/powerpoint/2010/main" val="2944949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44DC8F-DA1C-4F33-8D77-D4855A81C76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E270DB-D3E3-4A74-AF6E-243E0AECA1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391E44-D7F7-49CC-B0C6-C646138139C2}"/>
              </a:ext>
            </a:extLst>
          </p:cNvPr>
          <p:cNvSpPr>
            <a:spLocks noGrp="1"/>
          </p:cNvSpPr>
          <p:nvPr>
            <p:ph type="dt" sz="half" idx="10"/>
          </p:nvPr>
        </p:nvSpPr>
        <p:spPr/>
        <p:txBody>
          <a:bodyPr/>
          <a:lstStyle/>
          <a:p>
            <a:fld id="{9A9EC46B-8F6C-444E-B8A2-C16EB8304E9C}" type="datetimeFigureOut">
              <a:rPr lang="en-GB" smtClean="0"/>
              <a:t>09/06/2021</a:t>
            </a:fld>
            <a:endParaRPr lang="en-GB" dirty="0"/>
          </a:p>
        </p:txBody>
      </p:sp>
      <p:sp>
        <p:nvSpPr>
          <p:cNvPr id="5" name="Footer Placeholder 4">
            <a:extLst>
              <a:ext uri="{FF2B5EF4-FFF2-40B4-BE49-F238E27FC236}">
                <a16:creationId xmlns:a16="http://schemas.microsoft.com/office/drawing/2014/main" id="{59662B84-F31E-4401-8132-857A0953AB3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FCEF696-E0DD-4DE8-85AC-DE12A8CDA099}"/>
              </a:ext>
            </a:extLst>
          </p:cNvPr>
          <p:cNvSpPr>
            <a:spLocks noGrp="1"/>
          </p:cNvSpPr>
          <p:nvPr>
            <p:ph type="sldNum" sz="quarter" idx="12"/>
          </p:nvPr>
        </p:nvSpPr>
        <p:spPr/>
        <p:txBody>
          <a:bodyPr/>
          <a:lstStyle/>
          <a:p>
            <a:fld id="{F31A651D-2EC7-4AB5-84EA-75885D1BFE61}" type="slidenum">
              <a:rPr lang="en-GB" smtClean="0"/>
              <a:t>‹#›</a:t>
            </a:fld>
            <a:endParaRPr lang="en-GB" dirty="0"/>
          </a:p>
        </p:txBody>
      </p:sp>
    </p:spTree>
    <p:extLst>
      <p:ext uri="{BB962C8B-B14F-4D97-AF65-F5344CB8AC3E}">
        <p14:creationId xmlns:p14="http://schemas.microsoft.com/office/powerpoint/2010/main" val="951212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527E6-0DF7-4513-A976-208EAAD07BD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EBBAFD5-3553-48D7-BF74-6061C18F39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CBACB1-3F99-4F1A-9903-3B9D88C888F8}"/>
              </a:ext>
            </a:extLst>
          </p:cNvPr>
          <p:cNvSpPr>
            <a:spLocks noGrp="1"/>
          </p:cNvSpPr>
          <p:nvPr>
            <p:ph type="dt" sz="half" idx="10"/>
          </p:nvPr>
        </p:nvSpPr>
        <p:spPr/>
        <p:txBody>
          <a:bodyPr/>
          <a:lstStyle/>
          <a:p>
            <a:fld id="{9A9EC46B-8F6C-444E-B8A2-C16EB8304E9C}" type="datetimeFigureOut">
              <a:rPr lang="en-GB" smtClean="0"/>
              <a:t>09/06/2021</a:t>
            </a:fld>
            <a:endParaRPr lang="en-GB" dirty="0"/>
          </a:p>
        </p:txBody>
      </p:sp>
      <p:sp>
        <p:nvSpPr>
          <p:cNvPr id="5" name="Footer Placeholder 4">
            <a:extLst>
              <a:ext uri="{FF2B5EF4-FFF2-40B4-BE49-F238E27FC236}">
                <a16:creationId xmlns:a16="http://schemas.microsoft.com/office/drawing/2014/main" id="{BE00BACE-B214-4184-A8F1-5C1D46D1F0A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C0F7937-93FD-41F6-9191-679464C8035C}"/>
              </a:ext>
            </a:extLst>
          </p:cNvPr>
          <p:cNvSpPr>
            <a:spLocks noGrp="1"/>
          </p:cNvSpPr>
          <p:nvPr>
            <p:ph type="sldNum" sz="quarter" idx="12"/>
          </p:nvPr>
        </p:nvSpPr>
        <p:spPr/>
        <p:txBody>
          <a:bodyPr/>
          <a:lstStyle/>
          <a:p>
            <a:fld id="{F31A651D-2EC7-4AB5-84EA-75885D1BFE61}" type="slidenum">
              <a:rPr lang="en-GB" smtClean="0"/>
              <a:t>‹#›</a:t>
            </a:fld>
            <a:endParaRPr lang="en-GB" dirty="0"/>
          </a:p>
        </p:txBody>
      </p:sp>
    </p:spTree>
    <p:extLst>
      <p:ext uri="{BB962C8B-B14F-4D97-AF65-F5344CB8AC3E}">
        <p14:creationId xmlns:p14="http://schemas.microsoft.com/office/powerpoint/2010/main" val="485938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75D25-6B72-4EBE-9832-02946FB67B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DDAA245-98D6-4311-9BB8-AE4BBE66AB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2553E3-B49F-4133-A09E-653A4F5EDB0B}"/>
              </a:ext>
            </a:extLst>
          </p:cNvPr>
          <p:cNvSpPr>
            <a:spLocks noGrp="1"/>
          </p:cNvSpPr>
          <p:nvPr>
            <p:ph type="dt" sz="half" idx="10"/>
          </p:nvPr>
        </p:nvSpPr>
        <p:spPr/>
        <p:txBody>
          <a:bodyPr/>
          <a:lstStyle/>
          <a:p>
            <a:fld id="{9A9EC46B-8F6C-444E-B8A2-C16EB8304E9C}" type="datetimeFigureOut">
              <a:rPr lang="en-GB" smtClean="0"/>
              <a:t>09/06/2021</a:t>
            </a:fld>
            <a:endParaRPr lang="en-GB" dirty="0"/>
          </a:p>
        </p:txBody>
      </p:sp>
      <p:sp>
        <p:nvSpPr>
          <p:cNvPr id="5" name="Footer Placeholder 4">
            <a:extLst>
              <a:ext uri="{FF2B5EF4-FFF2-40B4-BE49-F238E27FC236}">
                <a16:creationId xmlns:a16="http://schemas.microsoft.com/office/drawing/2014/main" id="{3EDFFB80-8707-4593-B30A-E9FAED0CC52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2BD8F87-7E75-49BF-B4E5-36C2BA73F8CE}"/>
              </a:ext>
            </a:extLst>
          </p:cNvPr>
          <p:cNvSpPr>
            <a:spLocks noGrp="1"/>
          </p:cNvSpPr>
          <p:nvPr>
            <p:ph type="sldNum" sz="quarter" idx="12"/>
          </p:nvPr>
        </p:nvSpPr>
        <p:spPr/>
        <p:txBody>
          <a:bodyPr/>
          <a:lstStyle/>
          <a:p>
            <a:fld id="{F31A651D-2EC7-4AB5-84EA-75885D1BFE61}" type="slidenum">
              <a:rPr lang="en-GB" smtClean="0"/>
              <a:t>‹#›</a:t>
            </a:fld>
            <a:endParaRPr lang="en-GB" dirty="0"/>
          </a:p>
        </p:txBody>
      </p:sp>
    </p:spTree>
    <p:extLst>
      <p:ext uri="{BB962C8B-B14F-4D97-AF65-F5344CB8AC3E}">
        <p14:creationId xmlns:p14="http://schemas.microsoft.com/office/powerpoint/2010/main" val="421837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DC880-0ED2-4775-8204-4A6815B8874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D759DF-2986-4EC3-A226-90F32DA1BE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9D53D8B-634F-4566-A7D6-A7FFA6BB99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87C1C52-500B-4EB3-B488-436E955F4ED8}"/>
              </a:ext>
            </a:extLst>
          </p:cNvPr>
          <p:cNvSpPr>
            <a:spLocks noGrp="1"/>
          </p:cNvSpPr>
          <p:nvPr>
            <p:ph type="dt" sz="half" idx="10"/>
          </p:nvPr>
        </p:nvSpPr>
        <p:spPr/>
        <p:txBody>
          <a:bodyPr/>
          <a:lstStyle/>
          <a:p>
            <a:fld id="{9A9EC46B-8F6C-444E-B8A2-C16EB8304E9C}" type="datetimeFigureOut">
              <a:rPr lang="en-GB" smtClean="0"/>
              <a:t>09/06/2021</a:t>
            </a:fld>
            <a:endParaRPr lang="en-GB" dirty="0"/>
          </a:p>
        </p:txBody>
      </p:sp>
      <p:sp>
        <p:nvSpPr>
          <p:cNvPr id="6" name="Footer Placeholder 5">
            <a:extLst>
              <a:ext uri="{FF2B5EF4-FFF2-40B4-BE49-F238E27FC236}">
                <a16:creationId xmlns:a16="http://schemas.microsoft.com/office/drawing/2014/main" id="{14BDD32E-B0B6-49D6-A1BC-6BB481BB9E9D}"/>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8F36231-1E5D-4693-87D2-4828E393F2D8}"/>
              </a:ext>
            </a:extLst>
          </p:cNvPr>
          <p:cNvSpPr>
            <a:spLocks noGrp="1"/>
          </p:cNvSpPr>
          <p:nvPr>
            <p:ph type="sldNum" sz="quarter" idx="12"/>
          </p:nvPr>
        </p:nvSpPr>
        <p:spPr/>
        <p:txBody>
          <a:bodyPr/>
          <a:lstStyle/>
          <a:p>
            <a:fld id="{F31A651D-2EC7-4AB5-84EA-75885D1BFE61}" type="slidenum">
              <a:rPr lang="en-GB" smtClean="0"/>
              <a:t>‹#›</a:t>
            </a:fld>
            <a:endParaRPr lang="en-GB" dirty="0"/>
          </a:p>
        </p:txBody>
      </p:sp>
    </p:spTree>
    <p:extLst>
      <p:ext uri="{BB962C8B-B14F-4D97-AF65-F5344CB8AC3E}">
        <p14:creationId xmlns:p14="http://schemas.microsoft.com/office/powerpoint/2010/main" val="3496447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E0BFD-0FC1-4095-B093-A1B48AD30E6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221CB5D-AA47-4537-BF03-4056FEB396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DDFE8C-2FED-4992-8DB2-5EC67B0E94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2494D1F-43FD-4F17-9966-FDB1BEEA6E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55DFBA-B108-43EF-B804-66011B3DD55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F2A6D3F-E18D-46BD-A999-E835EEEC8C97}"/>
              </a:ext>
            </a:extLst>
          </p:cNvPr>
          <p:cNvSpPr>
            <a:spLocks noGrp="1"/>
          </p:cNvSpPr>
          <p:nvPr>
            <p:ph type="dt" sz="half" idx="10"/>
          </p:nvPr>
        </p:nvSpPr>
        <p:spPr/>
        <p:txBody>
          <a:bodyPr/>
          <a:lstStyle/>
          <a:p>
            <a:fld id="{9A9EC46B-8F6C-444E-B8A2-C16EB8304E9C}" type="datetimeFigureOut">
              <a:rPr lang="en-GB" smtClean="0"/>
              <a:t>09/06/2021</a:t>
            </a:fld>
            <a:endParaRPr lang="en-GB" dirty="0"/>
          </a:p>
        </p:txBody>
      </p:sp>
      <p:sp>
        <p:nvSpPr>
          <p:cNvPr id="8" name="Footer Placeholder 7">
            <a:extLst>
              <a:ext uri="{FF2B5EF4-FFF2-40B4-BE49-F238E27FC236}">
                <a16:creationId xmlns:a16="http://schemas.microsoft.com/office/drawing/2014/main" id="{93AA1F10-1ED7-4402-BBFF-81689B00008D}"/>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3F2BED36-5CF1-4CD5-97C6-88D602DCE82C}"/>
              </a:ext>
            </a:extLst>
          </p:cNvPr>
          <p:cNvSpPr>
            <a:spLocks noGrp="1"/>
          </p:cNvSpPr>
          <p:nvPr>
            <p:ph type="sldNum" sz="quarter" idx="12"/>
          </p:nvPr>
        </p:nvSpPr>
        <p:spPr/>
        <p:txBody>
          <a:bodyPr/>
          <a:lstStyle/>
          <a:p>
            <a:fld id="{F31A651D-2EC7-4AB5-84EA-75885D1BFE61}" type="slidenum">
              <a:rPr lang="en-GB" smtClean="0"/>
              <a:t>‹#›</a:t>
            </a:fld>
            <a:endParaRPr lang="en-GB" dirty="0"/>
          </a:p>
        </p:txBody>
      </p:sp>
    </p:spTree>
    <p:extLst>
      <p:ext uri="{BB962C8B-B14F-4D97-AF65-F5344CB8AC3E}">
        <p14:creationId xmlns:p14="http://schemas.microsoft.com/office/powerpoint/2010/main" val="46549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A96B9-9BF8-44F2-850F-431E7998D57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CD6B741-CD37-4D06-88C7-79EA8C101466}"/>
              </a:ext>
            </a:extLst>
          </p:cNvPr>
          <p:cNvSpPr>
            <a:spLocks noGrp="1"/>
          </p:cNvSpPr>
          <p:nvPr>
            <p:ph type="dt" sz="half" idx="10"/>
          </p:nvPr>
        </p:nvSpPr>
        <p:spPr/>
        <p:txBody>
          <a:bodyPr/>
          <a:lstStyle/>
          <a:p>
            <a:fld id="{9A9EC46B-8F6C-444E-B8A2-C16EB8304E9C}" type="datetimeFigureOut">
              <a:rPr lang="en-GB" smtClean="0"/>
              <a:t>09/06/2021</a:t>
            </a:fld>
            <a:endParaRPr lang="en-GB" dirty="0"/>
          </a:p>
        </p:txBody>
      </p:sp>
      <p:sp>
        <p:nvSpPr>
          <p:cNvPr id="4" name="Footer Placeholder 3">
            <a:extLst>
              <a:ext uri="{FF2B5EF4-FFF2-40B4-BE49-F238E27FC236}">
                <a16:creationId xmlns:a16="http://schemas.microsoft.com/office/drawing/2014/main" id="{F3A820FC-3E8B-41A4-BE6C-C2F246AABF8E}"/>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6BED2AE4-1D38-4EB4-A0C2-E91FCA9365FE}"/>
              </a:ext>
            </a:extLst>
          </p:cNvPr>
          <p:cNvSpPr>
            <a:spLocks noGrp="1"/>
          </p:cNvSpPr>
          <p:nvPr>
            <p:ph type="sldNum" sz="quarter" idx="12"/>
          </p:nvPr>
        </p:nvSpPr>
        <p:spPr/>
        <p:txBody>
          <a:bodyPr/>
          <a:lstStyle/>
          <a:p>
            <a:fld id="{F31A651D-2EC7-4AB5-84EA-75885D1BFE61}" type="slidenum">
              <a:rPr lang="en-GB" smtClean="0"/>
              <a:t>‹#›</a:t>
            </a:fld>
            <a:endParaRPr lang="en-GB" dirty="0"/>
          </a:p>
        </p:txBody>
      </p:sp>
    </p:spTree>
    <p:extLst>
      <p:ext uri="{BB962C8B-B14F-4D97-AF65-F5344CB8AC3E}">
        <p14:creationId xmlns:p14="http://schemas.microsoft.com/office/powerpoint/2010/main" val="3430774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3917D7-4841-4685-B544-B0649BDC0FC4}"/>
              </a:ext>
            </a:extLst>
          </p:cNvPr>
          <p:cNvSpPr>
            <a:spLocks noGrp="1"/>
          </p:cNvSpPr>
          <p:nvPr>
            <p:ph type="dt" sz="half" idx="10"/>
          </p:nvPr>
        </p:nvSpPr>
        <p:spPr/>
        <p:txBody>
          <a:bodyPr/>
          <a:lstStyle/>
          <a:p>
            <a:fld id="{9A9EC46B-8F6C-444E-B8A2-C16EB8304E9C}" type="datetimeFigureOut">
              <a:rPr lang="en-GB" smtClean="0"/>
              <a:t>09/06/2021</a:t>
            </a:fld>
            <a:endParaRPr lang="en-GB" dirty="0"/>
          </a:p>
        </p:txBody>
      </p:sp>
      <p:sp>
        <p:nvSpPr>
          <p:cNvPr id="3" name="Footer Placeholder 2">
            <a:extLst>
              <a:ext uri="{FF2B5EF4-FFF2-40B4-BE49-F238E27FC236}">
                <a16:creationId xmlns:a16="http://schemas.microsoft.com/office/drawing/2014/main" id="{99761F8D-AA61-4A57-A16A-0DFEDB7142E7}"/>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D6E8B7C1-9FA6-48CF-B007-1DFFD072E07C}"/>
              </a:ext>
            </a:extLst>
          </p:cNvPr>
          <p:cNvSpPr>
            <a:spLocks noGrp="1"/>
          </p:cNvSpPr>
          <p:nvPr>
            <p:ph type="sldNum" sz="quarter" idx="12"/>
          </p:nvPr>
        </p:nvSpPr>
        <p:spPr/>
        <p:txBody>
          <a:bodyPr/>
          <a:lstStyle/>
          <a:p>
            <a:fld id="{F31A651D-2EC7-4AB5-84EA-75885D1BFE61}" type="slidenum">
              <a:rPr lang="en-GB" smtClean="0"/>
              <a:t>‹#›</a:t>
            </a:fld>
            <a:endParaRPr lang="en-GB" dirty="0"/>
          </a:p>
        </p:txBody>
      </p:sp>
    </p:spTree>
    <p:extLst>
      <p:ext uri="{BB962C8B-B14F-4D97-AF65-F5344CB8AC3E}">
        <p14:creationId xmlns:p14="http://schemas.microsoft.com/office/powerpoint/2010/main" val="355648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91B90-C0B3-48D1-AC28-8AE5F49686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A768069-87EC-4AC0-ACB9-138385C8C4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512E562-62C0-40B2-8135-F907BADD14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F36CEC-D8AA-44BE-B29C-634DCB6ED2C8}"/>
              </a:ext>
            </a:extLst>
          </p:cNvPr>
          <p:cNvSpPr>
            <a:spLocks noGrp="1"/>
          </p:cNvSpPr>
          <p:nvPr>
            <p:ph type="dt" sz="half" idx="10"/>
          </p:nvPr>
        </p:nvSpPr>
        <p:spPr/>
        <p:txBody>
          <a:bodyPr/>
          <a:lstStyle/>
          <a:p>
            <a:fld id="{9A9EC46B-8F6C-444E-B8A2-C16EB8304E9C}" type="datetimeFigureOut">
              <a:rPr lang="en-GB" smtClean="0"/>
              <a:t>09/06/2021</a:t>
            </a:fld>
            <a:endParaRPr lang="en-GB" dirty="0"/>
          </a:p>
        </p:txBody>
      </p:sp>
      <p:sp>
        <p:nvSpPr>
          <p:cNvPr id="6" name="Footer Placeholder 5">
            <a:extLst>
              <a:ext uri="{FF2B5EF4-FFF2-40B4-BE49-F238E27FC236}">
                <a16:creationId xmlns:a16="http://schemas.microsoft.com/office/drawing/2014/main" id="{630881CC-36EF-4AB7-9C79-41F339E6FF4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C28EF9B-97D0-4387-9114-5E6AA64763CF}"/>
              </a:ext>
            </a:extLst>
          </p:cNvPr>
          <p:cNvSpPr>
            <a:spLocks noGrp="1"/>
          </p:cNvSpPr>
          <p:nvPr>
            <p:ph type="sldNum" sz="quarter" idx="12"/>
          </p:nvPr>
        </p:nvSpPr>
        <p:spPr/>
        <p:txBody>
          <a:bodyPr/>
          <a:lstStyle/>
          <a:p>
            <a:fld id="{F31A651D-2EC7-4AB5-84EA-75885D1BFE61}" type="slidenum">
              <a:rPr lang="en-GB" smtClean="0"/>
              <a:t>‹#›</a:t>
            </a:fld>
            <a:endParaRPr lang="en-GB" dirty="0"/>
          </a:p>
        </p:txBody>
      </p:sp>
    </p:spTree>
    <p:extLst>
      <p:ext uri="{BB962C8B-B14F-4D97-AF65-F5344CB8AC3E}">
        <p14:creationId xmlns:p14="http://schemas.microsoft.com/office/powerpoint/2010/main" val="3121531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053F1-02B7-421F-BB5B-D5F7A9504B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80E94B5-D9DE-48D4-B99A-34000E4403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5A4D3834-F9E9-446F-A80E-332C9DA9F6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888556-1975-4196-BBF2-D89E2CDBC620}"/>
              </a:ext>
            </a:extLst>
          </p:cNvPr>
          <p:cNvSpPr>
            <a:spLocks noGrp="1"/>
          </p:cNvSpPr>
          <p:nvPr>
            <p:ph type="dt" sz="half" idx="10"/>
          </p:nvPr>
        </p:nvSpPr>
        <p:spPr/>
        <p:txBody>
          <a:bodyPr/>
          <a:lstStyle/>
          <a:p>
            <a:fld id="{9A9EC46B-8F6C-444E-B8A2-C16EB8304E9C}" type="datetimeFigureOut">
              <a:rPr lang="en-GB" smtClean="0"/>
              <a:t>09/06/2021</a:t>
            </a:fld>
            <a:endParaRPr lang="en-GB" dirty="0"/>
          </a:p>
        </p:txBody>
      </p:sp>
      <p:sp>
        <p:nvSpPr>
          <p:cNvPr id="6" name="Footer Placeholder 5">
            <a:extLst>
              <a:ext uri="{FF2B5EF4-FFF2-40B4-BE49-F238E27FC236}">
                <a16:creationId xmlns:a16="http://schemas.microsoft.com/office/drawing/2014/main" id="{2B46B8A2-2C72-4885-B17D-71D5A65F2676}"/>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DBE9A44-E1B9-4D4D-8B30-4DE1F38E6A9F}"/>
              </a:ext>
            </a:extLst>
          </p:cNvPr>
          <p:cNvSpPr>
            <a:spLocks noGrp="1"/>
          </p:cNvSpPr>
          <p:nvPr>
            <p:ph type="sldNum" sz="quarter" idx="12"/>
          </p:nvPr>
        </p:nvSpPr>
        <p:spPr/>
        <p:txBody>
          <a:bodyPr/>
          <a:lstStyle/>
          <a:p>
            <a:fld id="{F31A651D-2EC7-4AB5-84EA-75885D1BFE61}" type="slidenum">
              <a:rPr lang="en-GB" smtClean="0"/>
              <a:t>‹#›</a:t>
            </a:fld>
            <a:endParaRPr lang="en-GB" dirty="0"/>
          </a:p>
        </p:txBody>
      </p:sp>
    </p:spTree>
    <p:extLst>
      <p:ext uri="{BB962C8B-B14F-4D97-AF65-F5344CB8AC3E}">
        <p14:creationId xmlns:p14="http://schemas.microsoft.com/office/powerpoint/2010/main" val="730678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58B28B-825A-4C38-BB71-7FFB5BF2A9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7DB0703-5006-4222-8E18-D0347922F6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B2FDCA-A92B-4567-AD5D-CEDDC19166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9EC46B-8F6C-444E-B8A2-C16EB8304E9C}" type="datetimeFigureOut">
              <a:rPr lang="en-GB" smtClean="0"/>
              <a:t>09/06/2021</a:t>
            </a:fld>
            <a:endParaRPr lang="en-GB" dirty="0"/>
          </a:p>
        </p:txBody>
      </p:sp>
      <p:sp>
        <p:nvSpPr>
          <p:cNvPr id="5" name="Footer Placeholder 4">
            <a:extLst>
              <a:ext uri="{FF2B5EF4-FFF2-40B4-BE49-F238E27FC236}">
                <a16:creationId xmlns:a16="http://schemas.microsoft.com/office/drawing/2014/main" id="{FA4FEDA4-924F-4158-AD52-A89210069A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6AD2F284-2318-4A6C-9907-20DA88C20B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1A651D-2EC7-4AB5-84EA-75885D1BFE61}" type="slidenum">
              <a:rPr lang="en-GB" smtClean="0"/>
              <a:t>‹#›</a:t>
            </a:fld>
            <a:endParaRPr lang="en-GB" dirty="0"/>
          </a:p>
        </p:txBody>
      </p:sp>
    </p:spTree>
    <p:extLst>
      <p:ext uri="{BB962C8B-B14F-4D97-AF65-F5344CB8AC3E}">
        <p14:creationId xmlns:p14="http://schemas.microsoft.com/office/powerpoint/2010/main" val="2869428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png"/><Relationship Id="rId7" Type="http://schemas.openxmlformats.org/officeDocument/2006/relationships/diagramQuickStyle" Target="../diagrams/quickStyle1.xm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png"/><Relationship Id="rId9" Type="http://schemas.microsoft.com/office/2007/relationships/diagramDrawing" Target="../diagrams/drawing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9ED5833-B85B-4103-8A3B-CAB0308E6C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196656" y="156333"/>
            <a:ext cx="9795638" cy="1114380"/>
          </a:xfrm>
        </p:spPr>
        <p:txBody>
          <a:bodyPr>
            <a:normAutofit/>
          </a:bodyPr>
          <a:lstStyle/>
          <a:p>
            <a:r>
              <a:rPr lang="en-GB" sz="2400" dirty="0">
                <a:solidFill>
                  <a:schemeClr val="accent1"/>
                </a:solidFill>
              </a:rPr>
              <a:t>Mind Management Skills Workshops</a:t>
            </a:r>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196656" y="1215846"/>
            <a:ext cx="9795638" cy="943119"/>
          </a:xfrm>
        </p:spPr>
        <p:txBody>
          <a:bodyPr>
            <a:noAutofit/>
          </a:bodyPr>
          <a:lstStyle/>
          <a:p>
            <a:r>
              <a:rPr lang="en-GB" sz="7600" dirty="0">
                <a:solidFill>
                  <a:schemeClr val="accent1">
                    <a:lumMod val="75000"/>
                  </a:schemeClr>
                </a:solidFill>
              </a:rPr>
              <a:t>Dealing with Setbacks</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77122" y="3596337"/>
            <a:ext cx="5828261" cy="2558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2506" y="3841077"/>
            <a:ext cx="5828261" cy="2069032"/>
          </a:xfrm>
          <a:prstGeom prst="rect">
            <a:avLst/>
          </a:prstGeom>
        </p:spPr>
      </p:pic>
    </p:spTree>
    <p:extLst>
      <p:ext uri="{BB962C8B-B14F-4D97-AF65-F5344CB8AC3E}">
        <p14:creationId xmlns:p14="http://schemas.microsoft.com/office/powerpoint/2010/main" val="1366669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4F60-CF5B-492B-A24F-35143EBEEBD4}"/>
              </a:ext>
            </a:extLst>
          </p:cNvPr>
          <p:cNvSpPr>
            <a:spLocks noGrp="1"/>
          </p:cNvSpPr>
          <p:nvPr>
            <p:ph type="title"/>
          </p:nvPr>
        </p:nvSpPr>
        <p:spPr>
          <a:xfrm>
            <a:off x="2948472" y="365125"/>
            <a:ext cx="8405327" cy="1325563"/>
          </a:xfrm>
        </p:spPr>
        <p:txBody>
          <a:bodyPr/>
          <a:lstStyle/>
          <a:p>
            <a:r>
              <a:rPr lang="en-GB" dirty="0"/>
              <a:t>Common types of unhelpful reaction to setbacks</a:t>
            </a:r>
          </a:p>
        </p:txBody>
      </p:sp>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graphicFrame>
        <p:nvGraphicFramePr>
          <p:cNvPr id="7" name="Table 7">
            <a:extLst>
              <a:ext uri="{FF2B5EF4-FFF2-40B4-BE49-F238E27FC236}">
                <a16:creationId xmlns:a16="http://schemas.microsoft.com/office/drawing/2014/main" id="{81E107EC-E628-4766-AD74-4498D265EFF3}"/>
              </a:ext>
            </a:extLst>
          </p:cNvPr>
          <p:cNvGraphicFramePr>
            <a:graphicFrameLocks noGrp="1"/>
          </p:cNvGraphicFramePr>
          <p:nvPr/>
        </p:nvGraphicFramePr>
        <p:xfrm>
          <a:off x="2032000" y="1848671"/>
          <a:ext cx="8128000" cy="40436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731671657"/>
                    </a:ext>
                  </a:extLst>
                </a:gridCol>
                <a:gridCol w="4064000">
                  <a:extLst>
                    <a:ext uri="{9D8B030D-6E8A-4147-A177-3AD203B41FA5}">
                      <a16:colId xmlns:a16="http://schemas.microsoft.com/office/drawing/2014/main" val="45285232"/>
                    </a:ext>
                  </a:extLst>
                </a:gridCol>
              </a:tblGrid>
              <a:tr h="370840">
                <a:tc>
                  <a:txBody>
                    <a:bodyPr/>
                    <a:lstStyle/>
                    <a:p>
                      <a:r>
                        <a:rPr lang="en-GB" dirty="0"/>
                        <a:t>Reaction</a:t>
                      </a:r>
                    </a:p>
                  </a:txBody>
                  <a:tcPr/>
                </a:tc>
                <a:tc>
                  <a:txBody>
                    <a:bodyPr/>
                    <a:lstStyle/>
                    <a:p>
                      <a:r>
                        <a:rPr lang="en-GB" dirty="0"/>
                        <a:t>Example</a:t>
                      </a:r>
                    </a:p>
                  </a:txBody>
                  <a:tcPr/>
                </a:tc>
                <a:extLst>
                  <a:ext uri="{0D108BD9-81ED-4DB2-BD59-A6C34878D82A}">
                    <a16:rowId xmlns:a16="http://schemas.microsoft.com/office/drawing/2014/main" val="3650626297"/>
                  </a:ext>
                </a:extLst>
              </a:tr>
              <a:tr h="370840">
                <a:tc>
                  <a:txBody>
                    <a:bodyPr/>
                    <a:lstStyle/>
                    <a:p>
                      <a:r>
                        <a:rPr lang="en-GB" dirty="0"/>
                        <a:t>Dwell on it/self-criticism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 not good enough…” “Why does this keep happening?”</a:t>
                      </a:r>
                    </a:p>
                  </a:txBody>
                  <a:tcPr/>
                </a:tc>
                <a:extLst>
                  <a:ext uri="{0D108BD9-81ED-4DB2-BD59-A6C34878D82A}">
                    <a16:rowId xmlns:a16="http://schemas.microsoft.com/office/drawing/2014/main" val="187916637"/>
                  </a:ext>
                </a:extLst>
              </a:tr>
              <a:tr h="370840">
                <a:tc>
                  <a:txBody>
                    <a:bodyPr/>
                    <a:lstStyle/>
                    <a:p>
                      <a:r>
                        <a:rPr lang="en-GB" dirty="0"/>
                        <a:t>Avoidance</a:t>
                      </a:r>
                    </a:p>
                  </a:txBody>
                  <a:tcPr/>
                </a:tc>
                <a:tc>
                  <a:txBody>
                    <a:bodyPr/>
                    <a:lstStyle/>
                    <a:p>
                      <a:r>
                        <a:rPr lang="en-GB" dirty="0"/>
                        <a:t>Putting off work to do with the setback, finding reasons to do other things</a:t>
                      </a:r>
                    </a:p>
                  </a:txBody>
                  <a:tcPr/>
                </a:tc>
                <a:extLst>
                  <a:ext uri="{0D108BD9-81ED-4DB2-BD59-A6C34878D82A}">
                    <a16:rowId xmlns:a16="http://schemas.microsoft.com/office/drawing/2014/main" val="3803587"/>
                  </a:ext>
                </a:extLst>
              </a:tr>
              <a:tr h="370840">
                <a:tc>
                  <a:txBody>
                    <a:bodyPr/>
                    <a:lstStyle/>
                    <a:p>
                      <a:r>
                        <a:rPr lang="en-GB" dirty="0"/>
                        <a:t>Withdrawal</a:t>
                      </a:r>
                    </a:p>
                  </a:txBody>
                  <a:tcPr/>
                </a:tc>
                <a:tc>
                  <a:txBody>
                    <a:bodyPr/>
                    <a:lstStyle/>
                    <a:p>
                      <a:r>
                        <a:rPr lang="en-GB" dirty="0"/>
                        <a:t>Stopping work, hobbies, usual activities</a:t>
                      </a:r>
                    </a:p>
                  </a:txBody>
                  <a:tcPr/>
                </a:tc>
                <a:extLst>
                  <a:ext uri="{0D108BD9-81ED-4DB2-BD59-A6C34878D82A}">
                    <a16:rowId xmlns:a16="http://schemas.microsoft.com/office/drawing/2014/main" val="356803347"/>
                  </a:ext>
                </a:extLst>
              </a:tr>
              <a:tr h="370840">
                <a:tc>
                  <a:txBody>
                    <a:bodyPr/>
                    <a:lstStyle/>
                    <a:p>
                      <a:r>
                        <a:rPr lang="en-GB" dirty="0"/>
                        <a:t>Overcompensation</a:t>
                      </a:r>
                    </a:p>
                  </a:txBody>
                  <a:tcPr/>
                </a:tc>
                <a:tc>
                  <a:txBody>
                    <a:bodyPr/>
                    <a:lstStyle/>
                    <a:p>
                      <a:r>
                        <a:rPr lang="en-GB" dirty="0"/>
                        <a:t>Constantly working/studying for long periods of time</a:t>
                      </a:r>
                    </a:p>
                  </a:txBody>
                  <a:tcPr/>
                </a:tc>
                <a:extLst>
                  <a:ext uri="{0D108BD9-81ED-4DB2-BD59-A6C34878D82A}">
                    <a16:rowId xmlns:a16="http://schemas.microsoft.com/office/drawing/2014/main" val="1863473742"/>
                  </a:ext>
                </a:extLst>
              </a:tr>
              <a:tr h="370840">
                <a:tc>
                  <a:txBody>
                    <a:bodyPr/>
                    <a:lstStyle/>
                    <a:p>
                      <a:r>
                        <a:rPr lang="en-GB" dirty="0"/>
                        <a:t>Worry</a:t>
                      </a:r>
                    </a:p>
                  </a:txBody>
                  <a:tcPr/>
                </a:tc>
                <a:tc>
                  <a:txBody>
                    <a:bodyPr/>
                    <a:lstStyle/>
                    <a:p>
                      <a:r>
                        <a:rPr lang="en-GB" dirty="0"/>
                        <a:t>“What if I can’t get back on track…?”</a:t>
                      </a:r>
                    </a:p>
                  </a:txBody>
                  <a:tcPr/>
                </a:tc>
                <a:extLst>
                  <a:ext uri="{0D108BD9-81ED-4DB2-BD59-A6C34878D82A}">
                    <a16:rowId xmlns:a16="http://schemas.microsoft.com/office/drawing/2014/main" val="177409880"/>
                  </a:ext>
                </a:extLst>
              </a:tr>
              <a:tr h="370840">
                <a:tc>
                  <a:txBody>
                    <a:bodyPr/>
                    <a:lstStyle/>
                    <a:p>
                      <a:r>
                        <a:rPr lang="en-GB" dirty="0"/>
                        <a:t>Seek reassurance</a:t>
                      </a:r>
                    </a:p>
                  </a:txBody>
                  <a:tcPr/>
                </a:tc>
                <a:tc>
                  <a:txBody>
                    <a:bodyPr/>
                    <a:lstStyle/>
                    <a:p>
                      <a:r>
                        <a:rPr lang="en-GB" dirty="0"/>
                        <a:t>Repeatedly asking peers or supervisor to check work</a:t>
                      </a:r>
                    </a:p>
                  </a:txBody>
                  <a:tcPr/>
                </a:tc>
                <a:extLst>
                  <a:ext uri="{0D108BD9-81ED-4DB2-BD59-A6C34878D82A}">
                    <a16:rowId xmlns:a16="http://schemas.microsoft.com/office/drawing/2014/main" val="4035673545"/>
                  </a:ext>
                </a:extLst>
              </a:tr>
              <a:tr h="370840">
                <a:tc>
                  <a:txBody>
                    <a:bodyPr/>
                    <a:lstStyle/>
                    <a:p>
                      <a:r>
                        <a:rPr lang="en-GB" dirty="0"/>
                        <a:t>Any others?</a:t>
                      </a:r>
                    </a:p>
                  </a:txBody>
                  <a:tcPr/>
                </a:tc>
                <a:tc>
                  <a:txBody>
                    <a:bodyPr/>
                    <a:lstStyle/>
                    <a:p>
                      <a:endParaRPr lang="en-GB" dirty="0"/>
                    </a:p>
                  </a:txBody>
                  <a:tcPr/>
                </a:tc>
                <a:extLst>
                  <a:ext uri="{0D108BD9-81ED-4DB2-BD59-A6C34878D82A}">
                    <a16:rowId xmlns:a16="http://schemas.microsoft.com/office/drawing/2014/main" val="3617053090"/>
                  </a:ext>
                </a:extLst>
              </a:tr>
            </a:tbl>
          </a:graphicData>
        </a:graphic>
      </p:graphicFrame>
      <p:pic>
        <p:nvPicPr>
          <p:cNvPr id="6" name="Picture 5" descr="A picture containing icon&#10;&#10;Description automatically generated">
            <a:extLst>
              <a:ext uri="{FF2B5EF4-FFF2-40B4-BE49-F238E27FC236}">
                <a16:creationId xmlns:a16="http://schemas.microsoft.com/office/drawing/2014/main" id="{EFD73759-51A5-47DE-9A11-1829AD55B3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4146576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4F60-CF5B-492B-A24F-35143EBEEBD4}"/>
              </a:ext>
            </a:extLst>
          </p:cNvPr>
          <p:cNvSpPr>
            <a:spLocks noGrp="1"/>
          </p:cNvSpPr>
          <p:nvPr>
            <p:ph type="title"/>
          </p:nvPr>
        </p:nvSpPr>
        <p:spPr>
          <a:xfrm>
            <a:off x="2948472" y="365125"/>
            <a:ext cx="8405327" cy="1325563"/>
          </a:xfrm>
        </p:spPr>
        <p:txBody>
          <a:bodyPr/>
          <a:lstStyle/>
          <a:p>
            <a:r>
              <a:rPr lang="en-GB" dirty="0"/>
              <a:t>Vicious cycles</a:t>
            </a:r>
          </a:p>
        </p:txBody>
      </p:sp>
      <p:sp>
        <p:nvSpPr>
          <p:cNvPr id="3" name="Content Placeholder 2">
            <a:extLst>
              <a:ext uri="{FF2B5EF4-FFF2-40B4-BE49-F238E27FC236}">
                <a16:creationId xmlns:a16="http://schemas.microsoft.com/office/drawing/2014/main" id="{A10BB7B8-9E56-475F-A008-6909E5733228}"/>
              </a:ext>
            </a:extLst>
          </p:cNvPr>
          <p:cNvSpPr>
            <a:spLocks noGrp="1"/>
          </p:cNvSpPr>
          <p:nvPr>
            <p:ph idx="1"/>
          </p:nvPr>
        </p:nvSpPr>
        <p:spPr>
          <a:xfrm>
            <a:off x="838199" y="1844287"/>
            <a:ext cx="10515600" cy="4351338"/>
          </a:xfrm>
        </p:spPr>
        <p:txBody>
          <a:bodyPr/>
          <a:lstStyle/>
          <a:p>
            <a:r>
              <a:rPr lang="en-GB" dirty="0"/>
              <a:t>Unhelpful responses to setbacks are common</a:t>
            </a:r>
          </a:p>
          <a:p>
            <a:r>
              <a:rPr lang="en-GB" dirty="0"/>
              <a:t>Depending on how the person responds, the impact of setbacks can pass quickly or linger on, causing greater impact</a:t>
            </a:r>
          </a:p>
          <a:p>
            <a:r>
              <a:rPr lang="en-GB" dirty="0"/>
              <a:t>The impact of setbacks can become prolonged when we fall into patterns of experiencing unhelpful thoughts, uncomfortable feelings and reactive behaviours</a:t>
            </a:r>
          </a:p>
          <a:p>
            <a:r>
              <a:rPr lang="en-GB" dirty="0"/>
              <a:t>Vicious cycles can occur, between what we think, how we feel and what we do</a:t>
            </a:r>
          </a:p>
          <a:p>
            <a:pPr lvl="1"/>
            <a:r>
              <a:rPr lang="en-GB" dirty="0">
                <a:solidFill>
                  <a:srgbClr val="0070C0"/>
                </a:solidFill>
              </a:rPr>
              <a:t>Thoughts</a:t>
            </a:r>
            <a:r>
              <a:rPr lang="en-GB" dirty="0"/>
              <a:t>, </a:t>
            </a:r>
            <a:r>
              <a:rPr lang="en-GB" dirty="0">
                <a:solidFill>
                  <a:srgbClr val="FFC000"/>
                </a:solidFill>
              </a:rPr>
              <a:t>emotions</a:t>
            </a:r>
            <a:r>
              <a:rPr lang="en-GB" dirty="0"/>
              <a:t> and </a:t>
            </a:r>
            <a:r>
              <a:rPr lang="en-GB" dirty="0">
                <a:solidFill>
                  <a:srgbClr val="FF0000"/>
                </a:solidFill>
              </a:rPr>
              <a:t>behaviours</a:t>
            </a:r>
            <a:r>
              <a:rPr lang="en-GB" dirty="0"/>
              <a:t> </a:t>
            </a:r>
          </a:p>
        </p:txBody>
      </p:sp>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pic>
        <p:nvPicPr>
          <p:cNvPr id="6" name="Picture 5" descr="A picture containing icon&#10;&#10;Description automatically generated">
            <a:extLst>
              <a:ext uri="{FF2B5EF4-FFF2-40B4-BE49-F238E27FC236}">
                <a16:creationId xmlns:a16="http://schemas.microsoft.com/office/drawing/2014/main" id="{D06BD834-CA35-49EC-B4B4-3182AA9473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3882064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sp>
        <p:nvSpPr>
          <p:cNvPr id="11" name="TextBox 10">
            <a:extLst>
              <a:ext uri="{FF2B5EF4-FFF2-40B4-BE49-F238E27FC236}">
                <a16:creationId xmlns:a16="http://schemas.microsoft.com/office/drawing/2014/main" id="{27F82763-D481-4C03-A7C8-4EE9CE76387D}"/>
              </a:ext>
            </a:extLst>
          </p:cNvPr>
          <p:cNvSpPr txBox="1"/>
          <p:nvPr/>
        </p:nvSpPr>
        <p:spPr>
          <a:xfrm>
            <a:off x="4627982" y="2957737"/>
            <a:ext cx="1654343" cy="369332"/>
          </a:xfrm>
          <a:prstGeom prst="rect">
            <a:avLst/>
          </a:prstGeom>
          <a:noFill/>
          <a:ln w="34925">
            <a:solidFill>
              <a:schemeClr val="accent1"/>
            </a:solidFill>
          </a:ln>
        </p:spPr>
        <p:txBody>
          <a:bodyPr wrap="square" rtlCol="0">
            <a:spAutoFit/>
          </a:bodyPr>
          <a:lstStyle/>
          <a:p>
            <a:pPr algn="ctr"/>
            <a:r>
              <a:rPr lang="en-GB" dirty="0"/>
              <a:t>Thoughts</a:t>
            </a:r>
          </a:p>
        </p:txBody>
      </p:sp>
      <p:sp>
        <p:nvSpPr>
          <p:cNvPr id="13" name="TextBox 12">
            <a:extLst>
              <a:ext uri="{FF2B5EF4-FFF2-40B4-BE49-F238E27FC236}">
                <a16:creationId xmlns:a16="http://schemas.microsoft.com/office/drawing/2014/main" id="{F726A79E-274C-47F7-B425-414B353B3128}"/>
              </a:ext>
            </a:extLst>
          </p:cNvPr>
          <p:cNvSpPr txBox="1"/>
          <p:nvPr/>
        </p:nvSpPr>
        <p:spPr>
          <a:xfrm>
            <a:off x="6531429" y="4747736"/>
            <a:ext cx="1654343" cy="369332"/>
          </a:xfrm>
          <a:prstGeom prst="rect">
            <a:avLst/>
          </a:prstGeom>
          <a:noFill/>
          <a:ln w="34925">
            <a:solidFill>
              <a:srgbClr val="FFC000"/>
            </a:solidFill>
          </a:ln>
        </p:spPr>
        <p:txBody>
          <a:bodyPr wrap="square" rtlCol="0">
            <a:spAutoFit/>
          </a:bodyPr>
          <a:lstStyle/>
          <a:p>
            <a:pPr algn="ctr"/>
            <a:r>
              <a:rPr lang="en-GB" dirty="0"/>
              <a:t>Emotions</a:t>
            </a:r>
          </a:p>
        </p:txBody>
      </p:sp>
      <p:sp>
        <p:nvSpPr>
          <p:cNvPr id="15" name="TextBox 14">
            <a:extLst>
              <a:ext uri="{FF2B5EF4-FFF2-40B4-BE49-F238E27FC236}">
                <a16:creationId xmlns:a16="http://schemas.microsoft.com/office/drawing/2014/main" id="{284A85E8-4800-4FC7-BF6E-054086063B95}"/>
              </a:ext>
            </a:extLst>
          </p:cNvPr>
          <p:cNvSpPr txBox="1"/>
          <p:nvPr/>
        </p:nvSpPr>
        <p:spPr>
          <a:xfrm>
            <a:off x="2973639" y="4747736"/>
            <a:ext cx="1654343" cy="369332"/>
          </a:xfrm>
          <a:prstGeom prst="rect">
            <a:avLst/>
          </a:prstGeom>
          <a:noFill/>
          <a:ln w="34925">
            <a:solidFill>
              <a:srgbClr val="FF0000"/>
            </a:solidFill>
          </a:ln>
        </p:spPr>
        <p:txBody>
          <a:bodyPr wrap="square" rtlCol="0">
            <a:spAutoFit/>
          </a:bodyPr>
          <a:lstStyle/>
          <a:p>
            <a:pPr algn="ctr"/>
            <a:r>
              <a:rPr lang="en-GB" dirty="0"/>
              <a:t>Behaviour</a:t>
            </a:r>
          </a:p>
        </p:txBody>
      </p:sp>
      <p:cxnSp>
        <p:nvCxnSpPr>
          <p:cNvPr id="17" name="Straight Arrow Connector 16">
            <a:extLst>
              <a:ext uri="{FF2B5EF4-FFF2-40B4-BE49-F238E27FC236}">
                <a16:creationId xmlns:a16="http://schemas.microsoft.com/office/drawing/2014/main" id="{97B32AEE-892F-4526-B707-E9B864404FB6}"/>
              </a:ext>
            </a:extLst>
          </p:cNvPr>
          <p:cNvCxnSpPr/>
          <p:nvPr/>
        </p:nvCxnSpPr>
        <p:spPr>
          <a:xfrm>
            <a:off x="6531429" y="3476600"/>
            <a:ext cx="665042"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C1D16BA0-D777-48E2-B25F-B9A10E343823}"/>
              </a:ext>
            </a:extLst>
          </p:cNvPr>
          <p:cNvCxnSpPr/>
          <p:nvPr/>
        </p:nvCxnSpPr>
        <p:spPr>
          <a:xfrm flipH="1">
            <a:off x="4845669" y="5117068"/>
            <a:ext cx="1468073" cy="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1CE6B51-3239-4956-A2C9-47FDBD99AC39}"/>
              </a:ext>
            </a:extLst>
          </p:cNvPr>
          <p:cNvCxnSpPr/>
          <p:nvPr/>
        </p:nvCxnSpPr>
        <p:spPr>
          <a:xfrm flipV="1">
            <a:off x="3521007" y="3476600"/>
            <a:ext cx="559605"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D27140E-C32E-4A62-8ED5-832A033D6C68}"/>
              </a:ext>
            </a:extLst>
          </p:cNvPr>
          <p:cNvSpPr txBox="1"/>
          <p:nvPr/>
        </p:nvSpPr>
        <p:spPr>
          <a:xfrm>
            <a:off x="6863950" y="1918861"/>
            <a:ext cx="1654343" cy="369332"/>
          </a:xfrm>
          <a:prstGeom prst="rect">
            <a:avLst/>
          </a:prstGeom>
          <a:noFill/>
          <a:ln w="34925">
            <a:solidFill>
              <a:srgbClr val="92D050"/>
            </a:solidFill>
          </a:ln>
        </p:spPr>
        <p:txBody>
          <a:bodyPr wrap="square" rtlCol="0">
            <a:spAutoFit/>
          </a:bodyPr>
          <a:lstStyle/>
          <a:p>
            <a:pPr algn="ctr"/>
            <a:r>
              <a:rPr lang="en-GB" dirty="0"/>
              <a:t>Trigger</a:t>
            </a:r>
          </a:p>
        </p:txBody>
      </p:sp>
      <p:cxnSp>
        <p:nvCxnSpPr>
          <p:cNvPr id="24" name="Straight Arrow Connector 23">
            <a:extLst>
              <a:ext uri="{FF2B5EF4-FFF2-40B4-BE49-F238E27FC236}">
                <a16:creationId xmlns:a16="http://schemas.microsoft.com/office/drawing/2014/main" id="{26C4D9AD-D216-43C3-BD02-41E055EF6A89}"/>
              </a:ext>
            </a:extLst>
          </p:cNvPr>
          <p:cNvCxnSpPr>
            <a:cxnSpLocks/>
          </p:cNvCxnSpPr>
          <p:nvPr/>
        </p:nvCxnSpPr>
        <p:spPr>
          <a:xfrm flipH="1">
            <a:off x="5618962" y="2357286"/>
            <a:ext cx="954076" cy="405878"/>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descr="A picture containing icon&#10;&#10;Description automatically generated">
            <a:extLst>
              <a:ext uri="{FF2B5EF4-FFF2-40B4-BE49-F238E27FC236}">
                <a16:creationId xmlns:a16="http://schemas.microsoft.com/office/drawing/2014/main" id="{A6F0DF2E-B3CF-43FB-BF53-9E209E3300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14" name="Title 1">
            <a:extLst>
              <a:ext uri="{FF2B5EF4-FFF2-40B4-BE49-F238E27FC236}">
                <a16:creationId xmlns:a16="http://schemas.microsoft.com/office/drawing/2014/main" id="{46E00A24-ECD7-4150-85DD-8D9C3F7405A4}"/>
              </a:ext>
            </a:extLst>
          </p:cNvPr>
          <p:cNvSpPr txBox="1">
            <a:spLocks/>
          </p:cNvSpPr>
          <p:nvPr/>
        </p:nvSpPr>
        <p:spPr>
          <a:xfrm>
            <a:off x="2585788" y="956267"/>
            <a:ext cx="6751093" cy="6439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a:solidFill>
                  <a:schemeClr val="accent1">
                    <a:lumMod val="75000"/>
                  </a:schemeClr>
                </a:solidFill>
              </a:rPr>
              <a:t>Vicious Cycle</a:t>
            </a:r>
          </a:p>
        </p:txBody>
      </p:sp>
      <p:sp>
        <p:nvSpPr>
          <p:cNvPr id="16" name="TextBox 15">
            <a:extLst>
              <a:ext uri="{FF2B5EF4-FFF2-40B4-BE49-F238E27FC236}">
                <a16:creationId xmlns:a16="http://schemas.microsoft.com/office/drawing/2014/main" id="{AC0F230D-41F6-4216-BB39-06AC51DC7D2F}"/>
              </a:ext>
            </a:extLst>
          </p:cNvPr>
          <p:cNvSpPr txBox="1"/>
          <p:nvPr/>
        </p:nvSpPr>
        <p:spPr>
          <a:xfrm>
            <a:off x="2842759" y="1842937"/>
            <a:ext cx="1654343" cy="923330"/>
          </a:xfrm>
          <a:prstGeom prst="rect">
            <a:avLst/>
          </a:prstGeom>
          <a:solidFill>
            <a:srgbClr val="0070C0"/>
          </a:solidFill>
          <a:ln w="34925">
            <a:solidFill>
              <a:schemeClr val="accent1"/>
            </a:solidFill>
          </a:ln>
        </p:spPr>
        <p:txBody>
          <a:bodyPr wrap="square" rtlCol="0">
            <a:spAutoFit/>
          </a:bodyPr>
          <a:lstStyle/>
          <a:p>
            <a:pPr algn="ctr"/>
            <a:r>
              <a:rPr lang="en-GB" b="1" dirty="0">
                <a:solidFill>
                  <a:schemeClr val="bg1"/>
                </a:solidFill>
              </a:rPr>
              <a:t>Exercise 1 – generating alternatives</a:t>
            </a:r>
          </a:p>
        </p:txBody>
      </p:sp>
      <p:sp>
        <p:nvSpPr>
          <p:cNvPr id="18" name="TextBox 17">
            <a:extLst>
              <a:ext uri="{FF2B5EF4-FFF2-40B4-BE49-F238E27FC236}">
                <a16:creationId xmlns:a16="http://schemas.microsoft.com/office/drawing/2014/main" id="{3455BB48-8027-4312-BF1A-09E75AEA609B}"/>
              </a:ext>
            </a:extLst>
          </p:cNvPr>
          <p:cNvSpPr txBox="1"/>
          <p:nvPr/>
        </p:nvSpPr>
        <p:spPr>
          <a:xfrm>
            <a:off x="1188416" y="5315480"/>
            <a:ext cx="1654343" cy="923330"/>
          </a:xfrm>
          <a:prstGeom prst="rect">
            <a:avLst/>
          </a:prstGeom>
          <a:solidFill>
            <a:srgbClr val="FF0000"/>
          </a:solidFill>
          <a:ln w="34925">
            <a:solidFill>
              <a:srgbClr val="FF0000"/>
            </a:solidFill>
          </a:ln>
        </p:spPr>
        <p:txBody>
          <a:bodyPr wrap="square" rtlCol="0">
            <a:spAutoFit/>
          </a:bodyPr>
          <a:lstStyle/>
          <a:p>
            <a:pPr algn="ctr"/>
            <a:r>
              <a:rPr lang="en-GB" b="1" dirty="0">
                <a:solidFill>
                  <a:schemeClr val="bg1"/>
                </a:solidFill>
              </a:rPr>
              <a:t>Exercise 2 – changing behaviour</a:t>
            </a:r>
          </a:p>
        </p:txBody>
      </p:sp>
    </p:spTree>
    <p:extLst>
      <p:ext uri="{BB962C8B-B14F-4D97-AF65-F5344CB8AC3E}">
        <p14:creationId xmlns:p14="http://schemas.microsoft.com/office/powerpoint/2010/main" val="2166943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sp>
        <p:nvSpPr>
          <p:cNvPr id="11" name="TextBox 10">
            <a:extLst>
              <a:ext uri="{FF2B5EF4-FFF2-40B4-BE49-F238E27FC236}">
                <a16:creationId xmlns:a16="http://schemas.microsoft.com/office/drawing/2014/main" id="{27F82763-D481-4C03-A7C8-4EE9CE76387D}"/>
              </a:ext>
            </a:extLst>
          </p:cNvPr>
          <p:cNvSpPr txBox="1"/>
          <p:nvPr/>
        </p:nvSpPr>
        <p:spPr>
          <a:xfrm>
            <a:off x="5654316" y="2404614"/>
            <a:ext cx="2640597" cy="923330"/>
          </a:xfrm>
          <a:prstGeom prst="rect">
            <a:avLst/>
          </a:prstGeom>
          <a:noFill/>
          <a:ln w="34925">
            <a:solidFill>
              <a:schemeClr val="accent1"/>
            </a:solidFill>
          </a:ln>
        </p:spPr>
        <p:txBody>
          <a:bodyPr wrap="square" rtlCol="0">
            <a:spAutoFit/>
          </a:bodyPr>
          <a:lstStyle/>
          <a:p>
            <a:pPr algn="ctr"/>
            <a:r>
              <a:rPr lang="en-GB" dirty="0"/>
              <a:t>“I’ve messed this up, I can’t do this, I’m never going to get it right”</a:t>
            </a:r>
          </a:p>
        </p:txBody>
      </p:sp>
      <p:sp>
        <p:nvSpPr>
          <p:cNvPr id="13" name="TextBox 12">
            <a:extLst>
              <a:ext uri="{FF2B5EF4-FFF2-40B4-BE49-F238E27FC236}">
                <a16:creationId xmlns:a16="http://schemas.microsoft.com/office/drawing/2014/main" id="{F726A79E-274C-47F7-B425-414B353B3128}"/>
              </a:ext>
            </a:extLst>
          </p:cNvPr>
          <p:cNvSpPr txBox="1"/>
          <p:nvPr/>
        </p:nvSpPr>
        <p:spPr>
          <a:xfrm>
            <a:off x="7112451" y="4730240"/>
            <a:ext cx="1654343" cy="646331"/>
          </a:xfrm>
          <a:prstGeom prst="rect">
            <a:avLst/>
          </a:prstGeom>
          <a:noFill/>
          <a:ln w="34925">
            <a:solidFill>
              <a:srgbClr val="FFC000"/>
            </a:solidFill>
          </a:ln>
        </p:spPr>
        <p:txBody>
          <a:bodyPr wrap="square" rtlCol="0">
            <a:spAutoFit/>
          </a:bodyPr>
          <a:lstStyle/>
          <a:p>
            <a:pPr algn="ctr"/>
            <a:r>
              <a:rPr lang="en-GB" dirty="0"/>
              <a:t>Feel anxious, overwhelmed </a:t>
            </a:r>
          </a:p>
        </p:txBody>
      </p:sp>
      <p:sp>
        <p:nvSpPr>
          <p:cNvPr id="15" name="TextBox 14">
            <a:extLst>
              <a:ext uri="{FF2B5EF4-FFF2-40B4-BE49-F238E27FC236}">
                <a16:creationId xmlns:a16="http://schemas.microsoft.com/office/drawing/2014/main" id="{284A85E8-4800-4FC7-BF6E-054086063B95}"/>
              </a:ext>
            </a:extLst>
          </p:cNvPr>
          <p:cNvSpPr txBox="1"/>
          <p:nvPr/>
        </p:nvSpPr>
        <p:spPr>
          <a:xfrm>
            <a:off x="1262743" y="4082147"/>
            <a:ext cx="2982993" cy="1200329"/>
          </a:xfrm>
          <a:prstGeom prst="rect">
            <a:avLst/>
          </a:prstGeom>
          <a:noFill/>
          <a:ln w="34925">
            <a:solidFill>
              <a:srgbClr val="FF0000"/>
            </a:solidFill>
          </a:ln>
        </p:spPr>
        <p:txBody>
          <a:bodyPr wrap="square" rtlCol="0">
            <a:spAutoFit/>
          </a:bodyPr>
          <a:lstStyle/>
          <a:p>
            <a:pPr algn="ctr"/>
            <a:r>
              <a:rPr lang="en-GB" dirty="0"/>
              <a:t>Put off starting the experiments, find other things to do to avoid thinking about the mistake</a:t>
            </a:r>
          </a:p>
        </p:txBody>
      </p:sp>
      <p:cxnSp>
        <p:nvCxnSpPr>
          <p:cNvPr id="17" name="Straight Arrow Connector 16">
            <a:extLst>
              <a:ext uri="{FF2B5EF4-FFF2-40B4-BE49-F238E27FC236}">
                <a16:creationId xmlns:a16="http://schemas.microsoft.com/office/drawing/2014/main" id="{97B32AEE-892F-4526-B707-E9B864404FB6}"/>
              </a:ext>
            </a:extLst>
          </p:cNvPr>
          <p:cNvCxnSpPr>
            <a:cxnSpLocks/>
          </p:cNvCxnSpPr>
          <p:nvPr/>
        </p:nvCxnSpPr>
        <p:spPr>
          <a:xfrm>
            <a:off x="7145965" y="3494168"/>
            <a:ext cx="561121" cy="1097573"/>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C1D16BA0-D777-48E2-B25F-B9A10E343823}"/>
              </a:ext>
            </a:extLst>
          </p:cNvPr>
          <p:cNvCxnSpPr>
            <a:cxnSpLocks/>
          </p:cNvCxnSpPr>
          <p:nvPr/>
        </p:nvCxnSpPr>
        <p:spPr>
          <a:xfrm flipH="1">
            <a:off x="4386943" y="5053405"/>
            <a:ext cx="2443094" cy="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1CE6B51-3239-4956-A2C9-47FDBD99AC39}"/>
              </a:ext>
            </a:extLst>
          </p:cNvPr>
          <p:cNvCxnSpPr>
            <a:cxnSpLocks/>
          </p:cNvCxnSpPr>
          <p:nvPr/>
        </p:nvCxnSpPr>
        <p:spPr>
          <a:xfrm flipV="1">
            <a:off x="4245736" y="2866279"/>
            <a:ext cx="1170312" cy="99815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D27140E-C32E-4A62-8ED5-832A033D6C68}"/>
              </a:ext>
            </a:extLst>
          </p:cNvPr>
          <p:cNvSpPr txBox="1"/>
          <p:nvPr/>
        </p:nvSpPr>
        <p:spPr>
          <a:xfrm>
            <a:off x="3722914" y="336914"/>
            <a:ext cx="3755572" cy="1200329"/>
          </a:xfrm>
          <a:prstGeom prst="rect">
            <a:avLst/>
          </a:prstGeom>
          <a:noFill/>
          <a:ln w="34925">
            <a:solidFill>
              <a:srgbClr val="92D050"/>
            </a:solidFill>
          </a:ln>
        </p:spPr>
        <p:txBody>
          <a:bodyPr wrap="square" rtlCol="0">
            <a:spAutoFit/>
          </a:bodyPr>
          <a:lstStyle/>
          <a:p>
            <a:pPr algn="ctr"/>
            <a:r>
              <a:rPr lang="en-GB" dirty="0"/>
              <a:t>Supervisor feedback highlighting a mistake I made early on, requiring me to repeat several experiments to obtain new data</a:t>
            </a:r>
          </a:p>
        </p:txBody>
      </p:sp>
      <p:cxnSp>
        <p:nvCxnSpPr>
          <p:cNvPr id="24" name="Straight Arrow Connector 23">
            <a:extLst>
              <a:ext uri="{FF2B5EF4-FFF2-40B4-BE49-F238E27FC236}">
                <a16:creationId xmlns:a16="http://schemas.microsoft.com/office/drawing/2014/main" id="{26C4D9AD-D216-43C3-BD02-41E055EF6A89}"/>
              </a:ext>
            </a:extLst>
          </p:cNvPr>
          <p:cNvCxnSpPr>
            <a:cxnSpLocks/>
          </p:cNvCxnSpPr>
          <p:nvPr/>
        </p:nvCxnSpPr>
        <p:spPr>
          <a:xfrm>
            <a:off x="6313742" y="1699207"/>
            <a:ext cx="186549" cy="539183"/>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descr="A picture containing icon&#10;&#10;Description automatically generated">
            <a:extLst>
              <a:ext uri="{FF2B5EF4-FFF2-40B4-BE49-F238E27FC236}">
                <a16:creationId xmlns:a16="http://schemas.microsoft.com/office/drawing/2014/main" id="{FB143C53-9E79-4BCD-B7D9-B8FC1878DE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2775746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animBg="1"/>
      <p:bldP spid="2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524000" y="1888511"/>
            <a:ext cx="9144000" cy="4245161"/>
          </a:xfrm>
        </p:spPr>
        <p:txBody>
          <a:bodyPr>
            <a:normAutofit/>
          </a:bodyPr>
          <a:lstStyle/>
          <a:p>
            <a:pPr algn="l"/>
            <a:r>
              <a:rPr lang="en-GB" dirty="0"/>
              <a:t>In small groups of 2 or 3, using the vicious cycle handouts, consider an example of a time that you experienced a setback. Choose an example that is not too uncomfortable to reflect on and consider:</a:t>
            </a:r>
          </a:p>
          <a:p>
            <a:pPr marL="342900" indent="-342900" algn="l">
              <a:buFontTx/>
              <a:buChar char="-"/>
            </a:pPr>
            <a:r>
              <a:rPr lang="en-GB" dirty="0"/>
              <a:t>What situation, event or “trigger” was happening at the time?</a:t>
            </a:r>
          </a:p>
          <a:p>
            <a:pPr marL="342900" indent="-342900" algn="l">
              <a:buFontTx/>
              <a:buChar char="-"/>
            </a:pPr>
            <a:r>
              <a:rPr lang="en-GB" dirty="0"/>
              <a:t>What thoughts were going through your mind then?</a:t>
            </a:r>
          </a:p>
          <a:p>
            <a:pPr marL="342900" indent="-342900" algn="l">
              <a:buFontTx/>
              <a:buChar char="-"/>
            </a:pPr>
            <a:r>
              <a:rPr lang="en-GB" dirty="0"/>
              <a:t>How did those thoughts make you feel? (emotionally and/or physically)</a:t>
            </a:r>
          </a:p>
          <a:p>
            <a:pPr marL="342900" indent="-342900" algn="l">
              <a:buFontTx/>
              <a:buChar char="-"/>
            </a:pPr>
            <a:r>
              <a:rPr lang="en-GB" dirty="0"/>
              <a:t>How did the way you were feeling make you behave? What did you do at the time?</a:t>
            </a:r>
          </a:p>
          <a:p>
            <a:pPr marL="342900" indent="-342900" algn="l">
              <a:buFontTx/>
              <a:buChar char="-"/>
            </a:pPr>
            <a:endParaRPr lang="en-GB" dirty="0"/>
          </a:p>
          <a:p>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52EB9200-2200-4301-AD8F-1215BA135D11}"/>
              </a:ext>
            </a:extLst>
          </p:cNvPr>
          <p:cNvSpPr>
            <a:spLocks noGrp="1"/>
          </p:cNvSpPr>
          <p:nvPr>
            <p:ph type="ctrTitle"/>
          </p:nvPr>
        </p:nvSpPr>
        <p:spPr>
          <a:xfrm>
            <a:off x="2882019" y="560034"/>
            <a:ext cx="6158630" cy="866971"/>
          </a:xfrm>
        </p:spPr>
        <p:txBody>
          <a:bodyPr>
            <a:normAutofit/>
          </a:bodyPr>
          <a:lstStyle/>
          <a:p>
            <a:r>
              <a:rPr lang="en-GB" sz="4000" dirty="0">
                <a:solidFill>
                  <a:schemeClr val="accent1">
                    <a:lumMod val="75000"/>
                  </a:schemeClr>
                </a:solidFill>
              </a:rPr>
              <a:t>Skills practice 1</a:t>
            </a:r>
          </a:p>
        </p:txBody>
      </p:sp>
    </p:spTree>
    <p:extLst>
      <p:ext uri="{BB962C8B-B14F-4D97-AF65-F5344CB8AC3E}">
        <p14:creationId xmlns:p14="http://schemas.microsoft.com/office/powerpoint/2010/main" val="3971669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86738" y="20779"/>
            <a:ext cx="2827837" cy="1001234"/>
          </a:xfrm>
          <a:prstGeom prst="rect">
            <a:avLst/>
          </a:prstGeom>
        </p:spPr>
      </p:pic>
      <p:sp>
        <p:nvSpPr>
          <p:cNvPr id="5" name="TextBox 4">
            <a:extLst>
              <a:ext uri="{FF2B5EF4-FFF2-40B4-BE49-F238E27FC236}">
                <a16:creationId xmlns:a16="http://schemas.microsoft.com/office/drawing/2014/main" id="{67FC7614-6D28-4BC7-9112-795DAC888543}"/>
              </a:ext>
            </a:extLst>
          </p:cNvPr>
          <p:cNvSpPr txBox="1"/>
          <p:nvPr/>
        </p:nvSpPr>
        <p:spPr>
          <a:xfrm>
            <a:off x="3243942" y="1757847"/>
            <a:ext cx="7043057" cy="646331"/>
          </a:xfrm>
          <a:prstGeom prst="rect">
            <a:avLst/>
          </a:prstGeom>
          <a:noFill/>
        </p:spPr>
        <p:txBody>
          <a:bodyPr wrap="square" rtlCol="0">
            <a:spAutoFit/>
          </a:bodyPr>
          <a:lstStyle/>
          <a:p>
            <a:r>
              <a:rPr lang="en-GB" dirty="0"/>
              <a:t>“I am noticing that </a:t>
            </a:r>
            <a:r>
              <a:rPr lang="en-GB" b="1" i="1" u="sng" dirty="0"/>
              <a:t>I am having the thought </a:t>
            </a:r>
            <a:r>
              <a:rPr lang="en-GB" dirty="0"/>
              <a:t>that I am never going to get it right”</a:t>
            </a:r>
          </a:p>
        </p:txBody>
      </p:sp>
      <p:sp>
        <p:nvSpPr>
          <p:cNvPr id="8" name="Title 1">
            <a:extLst>
              <a:ext uri="{FF2B5EF4-FFF2-40B4-BE49-F238E27FC236}">
                <a16:creationId xmlns:a16="http://schemas.microsoft.com/office/drawing/2014/main" id="{2A3D9E4E-CCF6-4A70-A0EB-9E913F990288}"/>
              </a:ext>
            </a:extLst>
          </p:cNvPr>
          <p:cNvSpPr txBox="1">
            <a:spLocks/>
          </p:cNvSpPr>
          <p:nvPr/>
        </p:nvSpPr>
        <p:spPr>
          <a:xfrm>
            <a:off x="2774067" y="549361"/>
            <a:ext cx="6926894" cy="74753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solidFill>
                  <a:schemeClr val="accent1">
                    <a:lumMod val="75000"/>
                  </a:schemeClr>
                </a:solidFill>
              </a:rPr>
              <a:t>Generating Alternatives</a:t>
            </a:r>
          </a:p>
        </p:txBody>
      </p:sp>
      <p:sp>
        <p:nvSpPr>
          <p:cNvPr id="12" name="TextBox 11">
            <a:extLst>
              <a:ext uri="{FF2B5EF4-FFF2-40B4-BE49-F238E27FC236}">
                <a16:creationId xmlns:a16="http://schemas.microsoft.com/office/drawing/2014/main" id="{014469F6-95B1-45B2-A5BE-C27B397CAAD1}"/>
              </a:ext>
            </a:extLst>
          </p:cNvPr>
          <p:cNvSpPr txBox="1"/>
          <p:nvPr/>
        </p:nvSpPr>
        <p:spPr>
          <a:xfrm>
            <a:off x="805542" y="1665514"/>
            <a:ext cx="2231572" cy="923330"/>
          </a:xfrm>
          <a:prstGeom prst="rect">
            <a:avLst/>
          </a:prstGeom>
          <a:noFill/>
          <a:ln w="31750">
            <a:solidFill>
              <a:schemeClr val="accent1"/>
            </a:solidFill>
          </a:ln>
        </p:spPr>
        <p:txBody>
          <a:bodyPr wrap="square" rtlCol="0">
            <a:spAutoFit/>
          </a:bodyPr>
          <a:lstStyle/>
          <a:p>
            <a:r>
              <a:rPr lang="en-GB" dirty="0"/>
              <a:t>1. Notice or “pin down” the negative thought</a:t>
            </a:r>
          </a:p>
        </p:txBody>
      </p:sp>
      <p:sp>
        <p:nvSpPr>
          <p:cNvPr id="13" name="TextBox 12">
            <a:extLst>
              <a:ext uri="{FF2B5EF4-FFF2-40B4-BE49-F238E27FC236}">
                <a16:creationId xmlns:a16="http://schemas.microsoft.com/office/drawing/2014/main" id="{76327F9D-565B-4C79-AE9E-F5C5F4B4E029}"/>
              </a:ext>
            </a:extLst>
          </p:cNvPr>
          <p:cNvSpPr txBox="1"/>
          <p:nvPr/>
        </p:nvSpPr>
        <p:spPr>
          <a:xfrm>
            <a:off x="805542" y="3452728"/>
            <a:ext cx="2231572" cy="923330"/>
          </a:xfrm>
          <a:prstGeom prst="rect">
            <a:avLst/>
          </a:prstGeom>
          <a:noFill/>
          <a:ln w="31750">
            <a:solidFill>
              <a:schemeClr val="accent1"/>
            </a:solidFill>
          </a:ln>
        </p:spPr>
        <p:txBody>
          <a:bodyPr wrap="square" rtlCol="0">
            <a:spAutoFit/>
          </a:bodyPr>
          <a:lstStyle/>
          <a:p>
            <a:r>
              <a:rPr lang="en-GB" dirty="0"/>
              <a:t>2. Question the thought, reflect on it as a thought </a:t>
            </a:r>
          </a:p>
        </p:txBody>
      </p:sp>
      <p:sp>
        <p:nvSpPr>
          <p:cNvPr id="14" name="TextBox 13">
            <a:extLst>
              <a:ext uri="{FF2B5EF4-FFF2-40B4-BE49-F238E27FC236}">
                <a16:creationId xmlns:a16="http://schemas.microsoft.com/office/drawing/2014/main" id="{BB7611A7-C61D-4D24-BFC7-37A4C53801CB}"/>
              </a:ext>
            </a:extLst>
          </p:cNvPr>
          <p:cNvSpPr txBox="1"/>
          <p:nvPr/>
        </p:nvSpPr>
        <p:spPr>
          <a:xfrm>
            <a:off x="821870" y="5192486"/>
            <a:ext cx="2231572" cy="923330"/>
          </a:xfrm>
          <a:prstGeom prst="rect">
            <a:avLst/>
          </a:prstGeom>
          <a:noFill/>
          <a:ln w="31750">
            <a:solidFill>
              <a:schemeClr val="accent1"/>
            </a:solidFill>
          </a:ln>
        </p:spPr>
        <p:txBody>
          <a:bodyPr wrap="square" rtlCol="0">
            <a:spAutoFit/>
          </a:bodyPr>
          <a:lstStyle/>
          <a:p>
            <a:r>
              <a:rPr lang="en-GB" dirty="0"/>
              <a:t>3. Generate a more balanced thought that fits the situation</a:t>
            </a:r>
          </a:p>
        </p:txBody>
      </p:sp>
      <p:cxnSp>
        <p:nvCxnSpPr>
          <p:cNvPr id="16" name="Straight Arrow Connector 15">
            <a:extLst>
              <a:ext uri="{FF2B5EF4-FFF2-40B4-BE49-F238E27FC236}">
                <a16:creationId xmlns:a16="http://schemas.microsoft.com/office/drawing/2014/main" id="{0A6337B0-0A7E-4F20-A772-F2C5E770D81E}"/>
              </a:ext>
            </a:extLst>
          </p:cNvPr>
          <p:cNvCxnSpPr>
            <a:cxnSpLocks/>
          </p:cNvCxnSpPr>
          <p:nvPr/>
        </p:nvCxnSpPr>
        <p:spPr>
          <a:xfrm>
            <a:off x="1921328" y="2665044"/>
            <a:ext cx="0" cy="655099"/>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96B68273-B092-4E81-9423-77A81572C72E}"/>
              </a:ext>
            </a:extLst>
          </p:cNvPr>
          <p:cNvCxnSpPr/>
          <p:nvPr/>
        </p:nvCxnSpPr>
        <p:spPr>
          <a:xfrm>
            <a:off x="1937656" y="4519556"/>
            <a:ext cx="0" cy="582839"/>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BBA2FBB4-5550-47A7-AFC0-2D8E05AA7BC1}"/>
              </a:ext>
            </a:extLst>
          </p:cNvPr>
          <p:cNvSpPr txBox="1"/>
          <p:nvPr/>
        </p:nvSpPr>
        <p:spPr>
          <a:xfrm>
            <a:off x="3243942" y="3415607"/>
            <a:ext cx="7043057" cy="923330"/>
          </a:xfrm>
          <a:prstGeom prst="rect">
            <a:avLst/>
          </a:prstGeom>
          <a:noFill/>
        </p:spPr>
        <p:txBody>
          <a:bodyPr wrap="square" rtlCol="0">
            <a:spAutoFit/>
          </a:bodyPr>
          <a:lstStyle/>
          <a:p>
            <a:r>
              <a:rPr lang="en-GB" dirty="0"/>
              <a:t>How accurate is this thought? How fair is it? What is the evidence for/against it? What would I say to a friend who was experiencing this thought? </a:t>
            </a:r>
          </a:p>
        </p:txBody>
      </p:sp>
      <p:sp>
        <p:nvSpPr>
          <p:cNvPr id="22" name="TextBox 21">
            <a:extLst>
              <a:ext uri="{FF2B5EF4-FFF2-40B4-BE49-F238E27FC236}">
                <a16:creationId xmlns:a16="http://schemas.microsoft.com/office/drawing/2014/main" id="{2CA76EE0-233F-4EE6-A94A-374FA274815C}"/>
              </a:ext>
            </a:extLst>
          </p:cNvPr>
          <p:cNvSpPr txBox="1"/>
          <p:nvPr/>
        </p:nvSpPr>
        <p:spPr>
          <a:xfrm>
            <a:off x="3211287" y="4888701"/>
            <a:ext cx="7043057" cy="1200329"/>
          </a:xfrm>
          <a:prstGeom prst="rect">
            <a:avLst/>
          </a:prstGeom>
          <a:noFill/>
        </p:spPr>
        <p:txBody>
          <a:bodyPr wrap="square" rtlCol="0">
            <a:spAutoFit/>
          </a:bodyPr>
          <a:lstStyle/>
          <a:p>
            <a:r>
              <a:rPr lang="en-GB" dirty="0"/>
              <a:t>“I may have missed something but that doesn’t mean I am clueless. I am able to work out what I don’t know and apply it. It is my supervisor’s job to give me constructive criticism – this will ultimately help me. Come to think of it, he has given me plenty of positive feedback before now…” </a:t>
            </a:r>
          </a:p>
        </p:txBody>
      </p:sp>
    </p:spTree>
    <p:extLst>
      <p:ext uri="{BB962C8B-B14F-4D97-AF65-F5344CB8AC3E}">
        <p14:creationId xmlns:p14="http://schemas.microsoft.com/office/powerpoint/2010/main" val="2792943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86738" y="20779"/>
            <a:ext cx="2827837" cy="1001234"/>
          </a:xfrm>
          <a:prstGeom prst="rect">
            <a:avLst/>
          </a:prstGeom>
        </p:spPr>
      </p:pic>
      <p:sp>
        <p:nvSpPr>
          <p:cNvPr id="5" name="TextBox 4">
            <a:extLst>
              <a:ext uri="{FF2B5EF4-FFF2-40B4-BE49-F238E27FC236}">
                <a16:creationId xmlns:a16="http://schemas.microsoft.com/office/drawing/2014/main" id="{67FC7614-6D28-4BC7-9112-795DAC888543}"/>
              </a:ext>
            </a:extLst>
          </p:cNvPr>
          <p:cNvSpPr txBox="1"/>
          <p:nvPr/>
        </p:nvSpPr>
        <p:spPr>
          <a:xfrm>
            <a:off x="3243942" y="1757847"/>
            <a:ext cx="7043057" cy="646331"/>
          </a:xfrm>
          <a:prstGeom prst="rect">
            <a:avLst/>
          </a:prstGeom>
          <a:noFill/>
        </p:spPr>
        <p:txBody>
          <a:bodyPr wrap="square" rtlCol="0">
            <a:spAutoFit/>
          </a:bodyPr>
          <a:lstStyle/>
          <a:p>
            <a:r>
              <a:rPr lang="en-GB" dirty="0"/>
              <a:t>“I am noticing that </a:t>
            </a:r>
            <a:r>
              <a:rPr lang="en-GB" b="1" i="1" u="sng" dirty="0"/>
              <a:t>I am having the thought </a:t>
            </a:r>
            <a:r>
              <a:rPr lang="en-GB" dirty="0"/>
              <a:t>that I am never going to get it right”</a:t>
            </a:r>
          </a:p>
        </p:txBody>
      </p:sp>
      <p:sp>
        <p:nvSpPr>
          <p:cNvPr id="8" name="Title 1">
            <a:extLst>
              <a:ext uri="{FF2B5EF4-FFF2-40B4-BE49-F238E27FC236}">
                <a16:creationId xmlns:a16="http://schemas.microsoft.com/office/drawing/2014/main" id="{2A3D9E4E-CCF6-4A70-A0EB-9E913F990288}"/>
              </a:ext>
            </a:extLst>
          </p:cNvPr>
          <p:cNvSpPr txBox="1">
            <a:spLocks/>
          </p:cNvSpPr>
          <p:nvPr/>
        </p:nvSpPr>
        <p:spPr>
          <a:xfrm>
            <a:off x="2774067" y="549361"/>
            <a:ext cx="6926894" cy="74753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solidFill>
                  <a:schemeClr val="accent1">
                    <a:lumMod val="75000"/>
                  </a:schemeClr>
                </a:solidFill>
              </a:rPr>
              <a:t>Generating Alternatives</a:t>
            </a:r>
          </a:p>
        </p:txBody>
      </p:sp>
      <p:sp>
        <p:nvSpPr>
          <p:cNvPr id="12" name="TextBox 11">
            <a:extLst>
              <a:ext uri="{FF2B5EF4-FFF2-40B4-BE49-F238E27FC236}">
                <a16:creationId xmlns:a16="http://schemas.microsoft.com/office/drawing/2014/main" id="{014469F6-95B1-45B2-A5BE-C27B397CAAD1}"/>
              </a:ext>
            </a:extLst>
          </p:cNvPr>
          <p:cNvSpPr txBox="1"/>
          <p:nvPr/>
        </p:nvSpPr>
        <p:spPr>
          <a:xfrm>
            <a:off x="805542" y="1665514"/>
            <a:ext cx="2231572" cy="923330"/>
          </a:xfrm>
          <a:prstGeom prst="rect">
            <a:avLst/>
          </a:prstGeom>
          <a:solidFill>
            <a:srgbClr val="0070C0"/>
          </a:solidFill>
          <a:ln w="31750">
            <a:solidFill>
              <a:schemeClr val="accent1"/>
            </a:solidFill>
          </a:ln>
        </p:spPr>
        <p:txBody>
          <a:bodyPr wrap="square" rtlCol="0">
            <a:spAutoFit/>
          </a:bodyPr>
          <a:lstStyle/>
          <a:p>
            <a:r>
              <a:rPr lang="en-GB" b="1" dirty="0">
                <a:solidFill>
                  <a:schemeClr val="bg1"/>
                </a:solidFill>
              </a:rPr>
              <a:t>1. Notice or “pin down” the negative thought</a:t>
            </a:r>
          </a:p>
        </p:txBody>
      </p:sp>
      <p:sp>
        <p:nvSpPr>
          <p:cNvPr id="13" name="TextBox 12">
            <a:extLst>
              <a:ext uri="{FF2B5EF4-FFF2-40B4-BE49-F238E27FC236}">
                <a16:creationId xmlns:a16="http://schemas.microsoft.com/office/drawing/2014/main" id="{76327F9D-565B-4C79-AE9E-F5C5F4B4E029}"/>
              </a:ext>
            </a:extLst>
          </p:cNvPr>
          <p:cNvSpPr txBox="1"/>
          <p:nvPr/>
        </p:nvSpPr>
        <p:spPr>
          <a:xfrm>
            <a:off x="805542" y="3452728"/>
            <a:ext cx="2231572" cy="923330"/>
          </a:xfrm>
          <a:prstGeom prst="rect">
            <a:avLst/>
          </a:prstGeom>
          <a:noFill/>
          <a:ln w="31750">
            <a:solidFill>
              <a:schemeClr val="accent1"/>
            </a:solidFill>
          </a:ln>
        </p:spPr>
        <p:txBody>
          <a:bodyPr wrap="square" rtlCol="0">
            <a:spAutoFit/>
          </a:bodyPr>
          <a:lstStyle/>
          <a:p>
            <a:r>
              <a:rPr lang="en-GB" dirty="0"/>
              <a:t>2. Question the thought, reflect on it as a thought </a:t>
            </a:r>
          </a:p>
        </p:txBody>
      </p:sp>
      <p:sp>
        <p:nvSpPr>
          <p:cNvPr id="14" name="TextBox 13">
            <a:extLst>
              <a:ext uri="{FF2B5EF4-FFF2-40B4-BE49-F238E27FC236}">
                <a16:creationId xmlns:a16="http://schemas.microsoft.com/office/drawing/2014/main" id="{BB7611A7-C61D-4D24-BFC7-37A4C53801CB}"/>
              </a:ext>
            </a:extLst>
          </p:cNvPr>
          <p:cNvSpPr txBox="1"/>
          <p:nvPr/>
        </p:nvSpPr>
        <p:spPr>
          <a:xfrm>
            <a:off x="821870" y="5192486"/>
            <a:ext cx="2231572" cy="923330"/>
          </a:xfrm>
          <a:prstGeom prst="rect">
            <a:avLst/>
          </a:prstGeom>
          <a:noFill/>
          <a:ln w="31750">
            <a:solidFill>
              <a:schemeClr val="accent1"/>
            </a:solidFill>
          </a:ln>
        </p:spPr>
        <p:txBody>
          <a:bodyPr wrap="square" rtlCol="0">
            <a:spAutoFit/>
          </a:bodyPr>
          <a:lstStyle/>
          <a:p>
            <a:r>
              <a:rPr lang="en-GB" dirty="0"/>
              <a:t>3. Generate a more balanced thought that fits the situation</a:t>
            </a:r>
          </a:p>
        </p:txBody>
      </p:sp>
      <p:cxnSp>
        <p:nvCxnSpPr>
          <p:cNvPr id="16" name="Straight Arrow Connector 15">
            <a:extLst>
              <a:ext uri="{FF2B5EF4-FFF2-40B4-BE49-F238E27FC236}">
                <a16:creationId xmlns:a16="http://schemas.microsoft.com/office/drawing/2014/main" id="{0A6337B0-0A7E-4F20-A772-F2C5E770D81E}"/>
              </a:ext>
            </a:extLst>
          </p:cNvPr>
          <p:cNvCxnSpPr>
            <a:cxnSpLocks/>
          </p:cNvCxnSpPr>
          <p:nvPr/>
        </p:nvCxnSpPr>
        <p:spPr>
          <a:xfrm>
            <a:off x="1921328" y="2665044"/>
            <a:ext cx="0" cy="655099"/>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96B68273-B092-4E81-9423-77A81572C72E}"/>
              </a:ext>
            </a:extLst>
          </p:cNvPr>
          <p:cNvCxnSpPr/>
          <p:nvPr/>
        </p:nvCxnSpPr>
        <p:spPr>
          <a:xfrm>
            <a:off x="1937656" y="4519556"/>
            <a:ext cx="0" cy="582839"/>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BBA2FBB4-5550-47A7-AFC0-2D8E05AA7BC1}"/>
              </a:ext>
            </a:extLst>
          </p:cNvPr>
          <p:cNvSpPr txBox="1"/>
          <p:nvPr/>
        </p:nvSpPr>
        <p:spPr>
          <a:xfrm>
            <a:off x="3243942" y="3415607"/>
            <a:ext cx="7043057" cy="923330"/>
          </a:xfrm>
          <a:prstGeom prst="rect">
            <a:avLst/>
          </a:prstGeom>
          <a:noFill/>
        </p:spPr>
        <p:txBody>
          <a:bodyPr wrap="square" rtlCol="0">
            <a:spAutoFit/>
          </a:bodyPr>
          <a:lstStyle/>
          <a:p>
            <a:r>
              <a:rPr lang="en-GB" dirty="0"/>
              <a:t>How accurate is this thought? How fair is it? What is the evidence for/against it? What would I say to a friend who was experiencing this thought? </a:t>
            </a:r>
          </a:p>
        </p:txBody>
      </p:sp>
      <p:sp>
        <p:nvSpPr>
          <p:cNvPr id="22" name="TextBox 21">
            <a:extLst>
              <a:ext uri="{FF2B5EF4-FFF2-40B4-BE49-F238E27FC236}">
                <a16:creationId xmlns:a16="http://schemas.microsoft.com/office/drawing/2014/main" id="{2CA76EE0-233F-4EE6-A94A-374FA274815C}"/>
              </a:ext>
            </a:extLst>
          </p:cNvPr>
          <p:cNvSpPr txBox="1"/>
          <p:nvPr/>
        </p:nvSpPr>
        <p:spPr>
          <a:xfrm>
            <a:off x="3211287" y="4888701"/>
            <a:ext cx="7043057" cy="1200329"/>
          </a:xfrm>
          <a:prstGeom prst="rect">
            <a:avLst/>
          </a:prstGeom>
          <a:noFill/>
        </p:spPr>
        <p:txBody>
          <a:bodyPr wrap="square" rtlCol="0">
            <a:spAutoFit/>
          </a:bodyPr>
          <a:lstStyle/>
          <a:p>
            <a:r>
              <a:rPr lang="en-GB" dirty="0"/>
              <a:t>“I may have missed something but that doesn’t mean I am clueless. I am able to work out what I don’t know and apply it. It is my supervisor’s job to give me constructive criticism – this will ultimately help me. Come to think of it, he has given me plenty of positive feedback before now…” </a:t>
            </a:r>
          </a:p>
        </p:txBody>
      </p:sp>
    </p:spTree>
    <p:extLst>
      <p:ext uri="{BB962C8B-B14F-4D97-AF65-F5344CB8AC3E}">
        <p14:creationId xmlns:p14="http://schemas.microsoft.com/office/powerpoint/2010/main" val="7231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240971" y="2144360"/>
            <a:ext cx="9786258" cy="3744811"/>
          </a:xfrm>
        </p:spPr>
        <p:txBody>
          <a:bodyPr/>
          <a:lstStyle/>
          <a:p>
            <a:pPr marL="342900" indent="-342900" algn="l">
              <a:buFont typeface="Arial" panose="020B0604020202020204" pitchFamily="34" charset="0"/>
              <a:buChar char="•"/>
            </a:pPr>
            <a:r>
              <a:rPr lang="en-GB" dirty="0"/>
              <a:t>Having noticed and written down the thoughts experienced following the setback, it is helpful to know which one to “target”</a:t>
            </a:r>
          </a:p>
          <a:p>
            <a:pPr marL="342900" indent="-342900" algn="l">
              <a:buFont typeface="Arial" panose="020B0604020202020204" pitchFamily="34" charset="0"/>
              <a:buChar char="•"/>
            </a:pPr>
            <a:r>
              <a:rPr lang="en-GB" dirty="0"/>
              <a:t>Look at each thought individually and ask yourself – “what emotion does this thought make me experience?” and “how strong /10 is this emotion?”</a:t>
            </a:r>
          </a:p>
          <a:p>
            <a:pPr marL="342900" indent="-342900" algn="l">
              <a:buFont typeface="Arial" panose="020B0604020202020204" pitchFamily="34" charset="0"/>
              <a:buChar char="•"/>
            </a:pPr>
            <a:r>
              <a:rPr lang="en-GB" dirty="0"/>
              <a:t>The hot thought will be the thought that is the most upsetting</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48F9EBDC-F48A-4140-88BB-2181EAD98E0C}"/>
              </a:ext>
            </a:extLst>
          </p:cNvPr>
          <p:cNvSpPr txBox="1">
            <a:spLocks/>
          </p:cNvSpPr>
          <p:nvPr/>
        </p:nvSpPr>
        <p:spPr>
          <a:xfrm>
            <a:off x="2632553" y="541337"/>
            <a:ext cx="6926894" cy="12827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solidFill>
                  <a:schemeClr val="accent1">
                    <a:lumMod val="75000"/>
                  </a:schemeClr>
                </a:solidFill>
              </a:rPr>
              <a:t>Finding the “hot thought”</a:t>
            </a:r>
          </a:p>
        </p:txBody>
      </p:sp>
    </p:spTree>
    <p:extLst>
      <p:ext uri="{BB962C8B-B14F-4D97-AF65-F5344CB8AC3E}">
        <p14:creationId xmlns:p14="http://schemas.microsoft.com/office/powerpoint/2010/main" val="415752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48F9EBDC-F48A-4140-88BB-2181EAD98E0C}"/>
              </a:ext>
            </a:extLst>
          </p:cNvPr>
          <p:cNvSpPr txBox="1">
            <a:spLocks/>
          </p:cNvSpPr>
          <p:nvPr/>
        </p:nvSpPr>
        <p:spPr>
          <a:xfrm>
            <a:off x="2632553" y="81604"/>
            <a:ext cx="6926894" cy="12827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solidFill>
                  <a:schemeClr val="accent1">
                    <a:lumMod val="75000"/>
                  </a:schemeClr>
                </a:solidFill>
              </a:rPr>
              <a:t>Finding the “hot thought”</a:t>
            </a:r>
          </a:p>
        </p:txBody>
      </p:sp>
      <p:graphicFrame>
        <p:nvGraphicFramePr>
          <p:cNvPr id="8" name="Table 7">
            <a:extLst>
              <a:ext uri="{FF2B5EF4-FFF2-40B4-BE49-F238E27FC236}">
                <a16:creationId xmlns:a16="http://schemas.microsoft.com/office/drawing/2014/main" id="{655DE600-ADE9-40ED-BB57-0450F199BD25}"/>
              </a:ext>
            </a:extLst>
          </p:cNvPr>
          <p:cNvGraphicFramePr>
            <a:graphicFrameLocks noGrp="1"/>
          </p:cNvGraphicFramePr>
          <p:nvPr>
            <p:extLst>
              <p:ext uri="{D42A27DB-BD31-4B8C-83A1-F6EECF244321}">
                <p14:modId xmlns:p14="http://schemas.microsoft.com/office/powerpoint/2010/main" val="4119983400"/>
              </p:ext>
            </p:extLst>
          </p:nvPr>
        </p:nvGraphicFramePr>
        <p:xfrm>
          <a:off x="2032000" y="1714247"/>
          <a:ext cx="8128000" cy="22910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731671657"/>
                    </a:ext>
                  </a:extLst>
                </a:gridCol>
                <a:gridCol w="4064000">
                  <a:extLst>
                    <a:ext uri="{9D8B030D-6E8A-4147-A177-3AD203B41FA5}">
                      <a16:colId xmlns:a16="http://schemas.microsoft.com/office/drawing/2014/main" val="45285232"/>
                    </a:ext>
                  </a:extLst>
                </a:gridCol>
              </a:tblGrid>
              <a:tr h="370840">
                <a:tc>
                  <a:txBody>
                    <a:bodyPr/>
                    <a:lstStyle/>
                    <a:p>
                      <a:r>
                        <a:rPr lang="en-GB" dirty="0"/>
                        <a:t>Thought</a:t>
                      </a:r>
                    </a:p>
                  </a:txBody>
                  <a:tcPr/>
                </a:tc>
                <a:tc>
                  <a:txBody>
                    <a:bodyPr/>
                    <a:lstStyle/>
                    <a:p>
                      <a:r>
                        <a:rPr lang="en-GB" dirty="0"/>
                        <a:t>Emotion and strength /10</a:t>
                      </a:r>
                    </a:p>
                  </a:txBody>
                  <a:tcPr/>
                </a:tc>
                <a:extLst>
                  <a:ext uri="{0D108BD9-81ED-4DB2-BD59-A6C34878D82A}">
                    <a16:rowId xmlns:a16="http://schemas.microsoft.com/office/drawing/2014/main" val="3650626297"/>
                  </a:ext>
                </a:extLst>
              </a:tr>
              <a:tr h="370840">
                <a:tc>
                  <a:txBody>
                    <a:bodyPr/>
                    <a:lstStyle/>
                    <a:p>
                      <a:r>
                        <a:rPr lang="en-GB" dirty="0"/>
                        <a:t>“I’ve messed up”</a:t>
                      </a:r>
                    </a:p>
                    <a:p>
                      <a:endParaRPr lang="en-GB" dirty="0"/>
                    </a:p>
                  </a:txBody>
                  <a:tcPr/>
                </a:tc>
                <a:tc>
                  <a:txBody>
                    <a:bodyPr/>
                    <a:lstStyle/>
                    <a:p>
                      <a:r>
                        <a:rPr lang="en-GB" dirty="0"/>
                        <a:t>Disappointed 4/10</a:t>
                      </a:r>
                    </a:p>
                  </a:txBody>
                  <a:tcPr/>
                </a:tc>
                <a:extLst>
                  <a:ext uri="{0D108BD9-81ED-4DB2-BD59-A6C34878D82A}">
                    <a16:rowId xmlns:a16="http://schemas.microsoft.com/office/drawing/2014/main" val="187916637"/>
                  </a:ext>
                </a:extLst>
              </a:tr>
              <a:tr h="370840">
                <a:tc>
                  <a:txBody>
                    <a:bodyPr/>
                    <a:lstStyle/>
                    <a:p>
                      <a:r>
                        <a:rPr lang="en-GB" dirty="0"/>
                        <a:t>“I can’t do this”</a:t>
                      </a:r>
                    </a:p>
                    <a:p>
                      <a:endParaRPr lang="en-GB" dirty="0"/>
                    </a:p>
                  </a:txBody>
                  <a:tcPr/>
                </a:tc>
                <a:tc>
                  <a:txBody>
                    <a:bodyPr/>
                    <a:lstStyle/>
                    <a:p>
                      <a:r>
                        <a:rPr lang="en-GB" dirty="0"/>
                        <a:t>Disappointed 5/10, sad 3/10</a:t>
                      </a:r>
                    </a:p>
                  </a:txBody>
                  <a:tcPr/>
                </a:tc>
                <a:extLst>
                  <a:ext uri="{0D108BD9-81ED-4DB2-BD59-A6C34878D82A}">
                    <a16:rowId xmlns:a16="http://schemas.microsoft.com/office/drawing/2014/main" val="3803587"/>
                  </a:ext>
                </a:extLst>
              </a:tr>
              <a:tr h="370840">
                <a:tc>
                  <a:txBody>
                    <a:bodyPr/>
                    <a:lstStyle/>
                    <a:p>
                      <a:r>
                        <a:rPr lang="en-GB" dirty="0"/>
                        <a:t>“I’m never going to get it right”</a:t>
                      </a:r>
                    </a:p>
                    <a:p>
                      <a:endParaRPr lang="en-GB" dirty="0"/>
                    </a:p>
                  </a:txBody>
                  <a:tcPr/>
                </a:tc>
                <a:tc>
                  <a:txBody>
                    <a:bodyPr/>
                    <a:lstStyle/>
                    <a:p>
                      <a:r>
                        <a:rPr lang="en-GB" dirty="0"/>
                        <a:t>Anxious 7/10</a:t>
                      </a:r>
                    </a:p>
                  </a:txBody>
                  <a:tcPr/>
                </a:tc>
                <a:extLst>
                  <a:ext uri="{0D108BD9-81ED-4DB2-BD59-A6C34878D82A}">
                    <a16:rowId xmlns:a16="http://schemas.microsoft.com/office/drawing/2014/main" val="356803347"/>
                  </a:ext>
                </a:extLst>
              </a:tr>
            </a:tbl>
          </a:graphicData>
        </a:graphic>
      </p:graphicFrame>
    </p:spTree>
    <p:extLst>
      <p:ext uri="{BB962C8B-B14F-4D97-AF65-F5344CB8AC3E}">
        <p14:creationId xmlns:p14="http://schemas.microsoft.com/office/powerpoint/2010/main" val="32489270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86738" y="20779"/>
            <a:ext cx="2827837" cy="1001234"/>
          </a:xfrm>
          <a:prstGeom prst="rect">
            <a:avLst/>
          </a:prstGeom>
        </p:spPr>
      </p:pic>
      <p:sp>
        <p:nvSpPr>
          <p:cNvPr id="5" name="TextBox 4">
            <a:extLst>
              <a:ext uri="{FF2B5EF4-FFF2-40B4-BE49-F238E27FC236}">
                <a16:creationId xmlns:a16="http://schemas.microsoft.com/office/drawing/2014/main" id="{67FC7614-6D28-4BC7-9112-795DAC888543}"/>
              </a:ext>
            </a:extLst>
          </p:cNvPr>
          <p:cNvSpPr txBox="1"/>
          <p:nvPr/>
        </p:nvSpPr>
        <p:spPr>
          <a:xfrm>
            <a:off x="3243942" y="1757847"/>
            <a:ext cx="7043057" cy="646331"/>
          </a:xfrm>
          <a:prstGeom prst="rect">
            <a:avLst/>
          </a:prstGeom>
          <a:noFill/>
        </p:spPr>
        <p:txBody>
          <a:bodyPr wrap="square" rtlCol="0">
            <a:spAutoFit/>
          </a:bodyPr>
          <a:lstStyle/>
          <a:p>
            <a:r>
              <a:rPr lang="en-GB" dirty="0"/>
              <a:t>“I am noticing that </a:t>
            </a:r>
            <a:r>
              <a:rPr lang="en-GB" b="1" i="1" u="sng" dirty="0"/>
              <a:t>I am having the thought </a:t>
            </a:r>
            <a:r>
              <a:rPr lang="en-GB" dirty="0"/>
              <a:t>that I am never going to get it right”</a:t>
            </a:r>
          </a:p>
        </p:txBody>
      </p:sp>
      <p:sp>
        <p:nvSpPr>
          <p:cNvPr id="8" name="Title 1">
            <a:extLst>
              <a:ext uri="{FF2B5EF4-FFF2-40B4-BE49-F238E27FC236}">
                <a16:creationId xmlns:a16="http://schemas.microsoft.com/office/drawing/2014/main" id="{2A3D9E4E-CCF6-4A70-A0EB-9E913F990288}"/>
              </a:ext>
            </a:extLst>
          </p:cNvPr>
          <p:cNvSpPr txBox="1">
            <a:spLocks/>
          </p:cNvSpPr>
          <p:nvPr/>
        </p:nvSpPr>
        <p:spPr>
          <a:xfrm>
            <a:off x="2774067" y="549361"/>
            <a:ext cx="6926894" cy="74753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solidFill>
                  <a:schemeClr val="accent1">
                    <a:lumMod val="75000"/>
                  </a:schemeClr>
                </a:solidFill>
              </a:rPr>
              <a:t>Generating Alternatives</a:t>
            </a:r>
          </a:p>
        </p:txBody>
      </p:sp>
      <p:sp>
        <p:nvSpPr>
          <p:cNvPr id="12" name="TextBox 11">
            <a:extLst>
              <a:ext uri="{FF2B5EF4-FFF2-40B4-BE49-F238E27FC236}">
                <a16:creationId xmlns:a16="http://schemas.microsoft.com/office/drawing/2014/main" id="{014469F6-95B1-45B2-A5BE-C27B397CAAD1}"/>
              </a:ext>
            </a:extLst>
          </p:cNvPr>
          <p:cNvSpPr txBox="1"/>
          <p:nvPr/>
        </p:nvSpPr>
        <p:spPr>
          <a:xfrm>
            <a:off x="805542" y="1665514"/>
            <a:ext cx="2231572" cy="923330"/>
          </a:xfrm>
          <a:prstGeom prst="rect">
            <a:avLst/>
          </a:prstGeom>
          <a:noFill/>
          <a:ln w="31750">
            <a:solidFill>
              <a:schemeClr val="accent1"/>
            </a:solidFill>
          </a:ln>
        </p:spPr>
        <p:txBody>
          <a:bodyPr wrap="square" rtlCol="0">
            <a:spAutoFit/>
          </a:bodyPr>
          <a:lstStyle/>
          <a:p>
            <a:r>
              <a:rPr lang="en-GB" dirty="0"/>
              <a:t>1. Notice or “pin down” the negative thought</a:t>
            </a:r>
          </a:p>
        </p:txBody>
      </p:sp>
      <p:sp>
        <p:nvSpPr>
          <p:cNvPr id="13" name="TextBox 12">
            <a:extLst>
              <a:ext uri="{FF2B5EF4-FFF2-40B4-BE49-F238E27FC236}">
                <a16:creationId xmlns:a16="http://schemas.microsoft.com/office/drawing/2014/main" id="{76327F9D-565B-4C79-AE9E-F5C5F4B4E029}"/>
              </a:ext>
            </a:extLst>
          </p:cNvPr>
          <p:cNvSpPr txBox="1"/>
          <p:nvPr/>
        </p:nvSpPr>
        <p:spPr>
          <a:xfrm>
            <a:off x="805542" y="3452728"/>
            <a:ext cx="2231572" cy="923330"/>
          </a:xfrm>
          <a:prstGeom prst="rect">
            <a:avLst/>
          </a:prstGeom>
          <a:solidFill>
            <a:schemeClr val="accent1"/>
          </a:solidFill>
          <a:ln w="31750">
            <a:solidFill>
              <a:schemeClr val="accent1"/>
            </a:solidFill>
          </a:ln>
        </p:spPr>
        <p:txBody>
          <a:bodyPr wrap="square" rtlCol="0">
            <a:spAutoFit/>
          </a:bodyPr>
          <a:lstStyle/>
          <a:p>
            <a:r>
              <a:rPr lang="en-GB" b="1" dirty="0">
                <a:solidFill>
                  <a:schemeClr val="bg1"/>
                </a:solidFill>
              </a:rPr>
              <a:t>2. Question the thought, reflect on it as a thought </a:t>
            </a:r>
          </a:p>
        </p:txBody>
      </p:sp>
      <p:sp>
        <p:nvSpPr>
          <p:cNvPr id="14" name="TextBox 13">
            <a:extLst>
              <a:ext uri="{FF2B5EF4-FFF2-40B4-BE49-F238E27FC236}">
                <a16:creationId xmlns:a16="http://schemas.microsoft.com/office/drawing/2014/main" id="{BB7611A7-C61D-4D24-BFC7-37A4C53801CB}"/>
              </a:ext>
            </a:extLst>
          </p:cNvPr>
          <p:cNvSpPr txBox="1"/>
          <p:nvPr/>
        </p:nvSpPr>
        <p:spPr>
          <a:xfrm>
            <a:off x="821870" y="5192486"/>
            <a:ext cx="2231572" cy="923330"/>
          </a:xfrm>
          <a:prstGeom prst="rect">
            <a:avLst/>
          </a:prstGeom>
          <a:noFill/>
          <a:ln w="31750">
            <a:solidFill>
              <a:schemeClr val="accent1"/>
            </a:solidFill>
          </a:ln>
        </p:spPr>
        <p:txBody>
          <a:bodyPr wrap="square" rtlCol="0">
            <a:spAutoFit/>
          </a:bodyPr>
          <a:lstStyle/>
          <a:p>
            <a:r>
              <a:rPr lang="en-GB" dirty="0"/>
              <a:t>3. Generate a more balanced thought that fits the situation</a:t>
            </a:r>
          </a:p>
        </p:txBody>
      </p:sp>
      <p:cxnSp>
        <p:nvCxnSpPr>
          <p:cNvPr id="16" name="Straight Arrow Connector 15">
            <a:extLst>
              <a:ext uri="{FF2B5EF4-FFF2-40B4-BE49-F238E27FC236}">
                <a16:creationId xmlns:a16="http://schemas.microsoft.com/office/drawing/2014/main" id="{0A6337B0-0A7E-4F20-A772-F2C5E770D81E}"/>
              </a:ext>
            </a:extLst>
          </p:cNvPr>
          <p:cNvCxnSpPr>
            <a:cxnSpLocks/>
          </p:cNvCxnSpPr>
          <p:nvPr/>
        </p:nvCxnSpPr>
        <p:spPr>
          <a:xfrm>
            <a:off x="1921328" y="2665044"/>
            <a:ext cx="0" cy="655099"/>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96B68273-B092-4E81-9423-77A81572C72E}"/>
              </a:ext>
            </a:extLst>
          </p:cNvPr>
          <p:cNvCxnSpPr/>
          <p:nvPr/>
        </p:nvCxnSpPr>
        <p:spPr>
          <a:xfrm>
            <a:off x="1937656" y="4519556"/>
            <a:ext cx="0" cy="582839"/>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BBA2FBB4-5550-47A7-AFC0-2D8E05AA7BC1}"/>
              </a:ext>
            </a:extLst>
          </p:cNvPr>
          <p:cNvSpPr txBox="1"/>
          <p:nvPr/>
        </p:nvSpPr>
        <p:spPr>
          <a:xfrm>
            <a:off x="3243942" y="3415607"/>
            <a:ext cx="7043057" cy="923330"/>
          </a:xfrm>
          <a:prstGeom prst="rect">
            <a:avLst/>
          </a:prstGeom>
          <a:noFill/>
        </p:spPr>
        <p:txBody>
          <a:bodyPr wrap="square" rtlCol="0">
            <a:spAutoFit/>
          </a:bodyPr>
          <a:lstStyle/>
          <a:p>
            <a:r>
              <a:rPr lang="en-GB" dirty="0"/>
              <a:t>How accurate is this thought? How fair is it? What is the evidence for/against it? What would I say to a friend who was experiencing this thought? </a:t>
            </a:r>
          </a:p>
        </p:txBody>
      </p:sp>
      <p:sp>
        <p:nvSpPr>
          <p:cNvPr id="22" name="TextBox 21">
            <a:extLst>
              <a:ext uri="{FF2B5EF4-FFF2-40B4-BE49-F238E27FC236}">
                <a16:creationId xmlns:a16="http://schemas.microsoft.com/office/drawing/2014/main" id="{2CA76EE0-233F-4EE6-A94A-374FA274815C}"/>
              </a:ext>
            </a:extLst>
          </p:cNvPr>
          <p:cNvSpPr txBox="1"/>
          <p:nvPr/>
        </p:nvSpPr>
        <p:spPr>
          <a:xfrm>
            <a:off x="3211287" y="4888701"/>
            <a:ext cx="7043057" cy="1200329"/>
          </a:xfrm>
          <a:prstGeom prst="rect">
            <a:avLst/>
          </a:prstGeom>
          <a:noFill/>
        </p:spPr>
        <p:txBody>
          <a:bodyPr wrap="square" rtlCol="0">
            <a:spAutoFit/>
          </a:bodyPr>
          <a:lstStyle/>
          <a:p>
            <a:r>
              <a:rPr lang="en-GB" dirty="0"/>
              <a:t>“I may have missed something but that doesn’t mean I am clueless. I am able to work out what I don’t know and apply it. It is my supervisor’s job to give me constructive criticism – this will ultimately help me. Come to think of it, he has given me plenty of positive feedback before now…” </a:t>
            </a:r>
          </a:p>
        </p:txBody>
      </p:sp>
    </p:spTree>
    <p:extLst>
      <p:ext uri="{BB962C8B-B14F-4D97-AF65-F5344CB8AC3E}">
        <p14:creationId xmlns:p14="http://schemas.microsoft.com/office/powerpoint/2010/main" val="547183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Content Placeholder 2">
            <a:extLst>
              <a:ext uri="{FF2B5EF4-FFF2-40B4-BE49-F238E27FC236}">
                <a16:creationId xmlns:a16="http://schemas.microsoft.com/office/drawing/2014/main" id="{52A91299-D624-47E8-9966-1169ACCB73FF}"/>
              </a:ext>
            </a:extLst>
          </p:cNvPr>
          <p:cNvSpPr txBox="1">
            <a:spLocks noGrp="1"/>
          </p:cNvSpPr>
          <p:nvPr>
            <p:ph type="ctrTitle"/>
          </p:nvPr>
        </p:nvSpPr>
        <p:spPr>
          <a:xfrm>
            <a:off x="1524000" y="2486603"/>
            <a:ext cx="9144000" cy="2387600"/>
          </a:xfrm>
          <a:prstGeom prst="rect">
            <a:avLst/>
          </a:prstGeom>
        </p:spPr>
        <p:txBody>
          <a:bodyPr vert="horz" lIns="91440" tIns="45720" rIns="91440" bIns="45720" rtlCol="0">
            <a:normAutofit fontScale="9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dirty="0"/>
              <a:t>Today’s workshop will run for 90 minutes and is designed to be interactive – we encourage participation </a:t>
            </a:r>
          </a:p>
          <a:p>
            <a:pPr marL="342900" indent="-342900" algn="l">
              <a:buFont typeface="Arial" panose="020B0604020202020204" pitchFamily="34" charset="0"/>
              <a:buChar char="•"/>
            </a:pPr>
            <a:r>
              <a:rPr lang="en-GB" dirty="0"/>
              <a:t>Confidentiality – you are not expected to share anything that you do not want to, anything disclosed will be kept confidential within the group – please see confidentiality rules for further information</a:t>
            </a:r>
          </a:p>
          <a:p>
            <a:pPr marL="342900" indent="-342900" algn="l">
              <a:buFont typeface="Arial" panose="020B0604020202020204" pitchFamily="34" charset="0"/>
              <a:buChar char="•"/>
            </a:pPr>
            <a:r>
              <a:rPr lang="en-GB" dirty="0"/>
              <a:t>Please be respectful of other group members who may choose to share their experiences – maintain the confidentiality of the group</a:t>
            </a:r>
          </a:p>
        </p:txBody>
      </p:sp>
      <p:sp>
        <p:nvSpPr>
          <p:cNvPr id="7" name="Title 1">
            <a:extLst>
              <a:ext uri="{FF2B5EF4-FFF2-40B4-BE49-F238E27FC236}">
                <a16:creationId xmlns:a16="http://schemas.microsoft.com/office/drawing/2014/main" id="{248DA723-8C86-43BF-9522-4E86430062E9}"/>
              </a:ext>
            </a:extLst>
          </p:cNvPr>
          <p:cNvSpPr txBox="1">
            <a:spLocks/>
          </p:cNvSpPr>
          <p:nvPr/>
        </p:nvSpPr>
        <p:spPr>
          <a:xfrm>
            <a:off x="2756822" y="941695"/>
            <a:ext cx="6751093" cy="64393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solidFill>
                  <a:schemeClr val="accent1">
                    <a:lumMod val="75000"/>
                  </a:schemeClr>
                </a:solidFill>
              </a:rPr>
              <a:t>Housekeeping</a:t>
            </a:r>
          </a:p>
        </p:txBody>
      </p:sp>
    </p:spTree>
    <p:extLst>
      <p:ext uri="{BB962C8B-B14F-4D97-AF65-F5344CB8AC3E}">
        <p14:creationId xmlns:p14="http://schemas.microsoft.com/office/powerpoint/2010/main" val="1123141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48F9EBDC-F48A-4140-88BB-2181EAD98E0C}"/>
              </a:ext>
            </a:extLst>
          </p:cNvPr>
          <p:cNvSpPr txBox="1">
            <a:spLocks/>
          </p:cNvSpPr>
          <p:nvPr/>
        </p:nvSpPr>
        <p:spPr>
          <a:xfrm>
            <a:off x="2632553" y="541338"/>
            <a:ext cx="6926894" cy="72140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solidFill>
                  <a:schemeClr val="accent1">
                    <a:lumMod val="75000"/>
                  </a:schemeClr>
                </a:solidFill>
              </a:rPr>
              <a:t>Thought challenging</a:t>
            </a:r>
          </a:p>
        </p:txBody>
      </p:sp>
      <p:sp>
        <p:nvSpPr>
          <p:cNvPr id="8" name="TextBox 7">
            <a:extLst>
              <a:ext uri="{FF2B5EF4-FFF2-40B4-BE49-F238E27FC236}">
                <a16:creationId xmlns:a16="http://schemas.microsoft.com/office/drawing/2014/main" id="{020C4779-5704-4CB9-8B44-1135F0801C97}"/>
              </a:ext>
            </a:extLst>
          </p:cNvPr>
          <p:cNvSpPr txBox="1"/>
          <p:nvPr/>
        </p:nvSpPr>
        <p:spPr>
          <a:xfrm>
            <a:off x="2632553" y="1262744"/>
            <a:ext cx="9666514" cy="369332"/>
          </a:xfrm>
          <a:prstGeom prst="rect">
            <a:avLst/>
          </a:prstGeom>
          <a:noFill/>
        </p:spPr>
        <p:txBody>
          <a:bodyPr wrap="square" rtlCol="0">
            <a:spAutoFit/>
          </a:bodyPr>
          <a:lstStyle/>
          <a:p>
            <a:r>
              <a:rPr lang="en-GB" dirty="0"/>
              <a:t>Hot thought: I am never going to get it right – 80% belief, anxiety 7/10  </a:t>
            </a:r>
          </a:p>
        </p:txBody>
      </p:sp>
      <p:sp>
        <p:nvSpPr>
          <p:cNvPr id="9" name="TextBox 8">
            <a:extLst>
              <a:ext uri="{FF2B5EF4-FFF2-40B4-BE49-F238E27FC236}">
                <a16:creationId xmlns:a16="http://schemas.microsoft.com/office/drawing/2014/main" id="{AF711673-47C0-4B55-84A1-2D76457142A4}"/>
              </a:ext>
            </a:extLst>
          </p:cNvPr>
          <p:cNvSpPr txBox="1"/>
          <p:nvPr/>
        </p:nvSpPr>
        <p:spPr>
          <a:xfrm>
            <a:off x="1217410" y="1859339"/>
            <a:ext cx="4702628" cy="1754326"/>
          </a:xfrm>
          <a:prstGeom prst="rect">
            <a:avLst/>
          </a:prstGeom>
          <a:noFill/>
          <a:ln>
            <a:solidFill>
              <a:schemeClr val="accent1"/>
            </a:solidFill>
          </a:ln>
        </p:spPr>
        <p:txBody>
          <a:bodyPr wrap="square" rtlCol="0">
            <a:spAutoFit/>
          </a:bodyPr>
          <a:lstStyle/>
          <a:p>
            <a:r>
              <a:rPr lang="en-GB" b="1" dirty="0"/>
              <a:t>Evidence for: </a:t>
            </a:r>
          </a:p>
          <a:p>
            <a:r>
              <a:rPr lang="en-GB" dirty="0"/>
              <a:t>“I made a mistake that needs correcting and will take hours to make right”</a:t>
            </a:r>
          </a:p>
          <a:p>
            <a:r>
              <a:rPr lang="en-GB" dirty="0"/>
              <a:t>“I can think of a couple of other times I made similar mistakes”</a:t>
            </a:r>
          </a:p>
          <a:p>
            <a:endParaRPr lang="en-GB" dirty="0"/>
          </a:p>
        </p:txBody>
      </p:sp>
      <p:sp>
        <p:nvSpPr>
          <p:cNvPr id="10" name="TextBox 9">
            <a:extLst>
              <a:ext uri="{FF2B5EF4-FFF2-40B4-BE49-F238E27FC236}">
                <a16:creationId xmlns:a16="http://schemas.microsoft.com/office/drawing/2014/main" id="{5A1EBA96-5B0A-42F0-98BD-C056C72B5FC7}"/>
              </a:ext>
            </a:extLst>
          </p:cNvPr>
          <p:cNvSpPr txBox="1"/>
          <p:nvPr/>
        </p:nvSpPr>
        <p:spPr>
          <a:xfrm>
            <a:off x="6096000" y="1852866"/>
            <a:ext cx="4702628" cy="2585323"/>
          </a:xfrm>
          <a:prstGeom prst="rect">
            <a:avLst/>
          </a:prstGeom>
          <a:noFill/>
          <a:ln>
            <a:solidFill>
              <a:schemeClr val="accent1"/>
            </a:solidFill>
          </a:ln>
        </p:spPr>
        <p:txBody>
          <a:bodyPr wrap="square" rtlCol="0">
            <a:spAutoFit/>
          </a:bodyPr>
          <a:lstStyle/>
          <a:p>
            <a:r>
              <a:rPr lang="en-GB" b="1" dirty="0"/>
              <a:t>Evidence against: </a:t>
            </a:r>
          </a:p>
          <a:p>
            <a:r>
              <a:rPr lang="en-GB" dirty="0"/>
              <a:t>“on balance, there are far more things that I have got right in this study”</a:t>
            </a:r>
          </a:p>
          <a:p>
            <a:r>
              <a:rPr lang="en-GB" dirty="0"/>
              <a:t>“I have completed many more tests than tests that I have had to repeat”</a:t>
            </a:r>
          </a:p>
          <a:p>
            <a:r>
              <a:rPr lang="en-GB" dirty="0"/>
              <a:t>“in the past when I have struggled, I have been able to practice until I have achieved what I needed to”</a:t>
            </a:r>
          </a:p>
          <a:p>
            <a:endParaRPr lang="en-GB" dirty="0"/>
          </a:p>
        </p:txBody>
      </p:sp>
      <p:sp>
        <p:nvSpPr>
          <p:cNvPr id="11" name="TextBox 10">
            <a:extLst>
              <a:ext uri="{FF2B5EF4-FFF2-40B4-BE49-F238E27FC236}">
                <a16:creationId xmlns:a16="http://schemas.microsoft.com/office/drawing/2014/main" id="{BF314319-A87E-40E0-9554-F66985388799}"/>
              </a:ext>
            </a:extLst>
          </p:cNvPr>
          <p:cNvSpPr txBox="1"/>
          <p:nvPr/>
        </p:nvSpPr>
        <p:spPr>
          <a:xfrm>
            <a:off x="944372" y="4856592"/>
            <a:ext cx="5902742" cy="1477328"/>
          </a:xfrm>
          <a:prstGeom prst="rect">
            <a:avLst/>
          </a:prstGeom>
          <a:noFill/>
          <a:ln>
            <a:solidFill>
              <a:schemeClr val="accent1"/>
            </a:solidFill>
          </a:ln>
        </p:spPr>
        <p:txBody>
          <a:bodyPr wrap="square" rtlCol="0">
            <a:spAutoFit/>
          </a:bodyPr>
          <a:lstStyle/>
          <a:p>
            <a:r>
              <a:rPr lang="en-GB" b="1" dirty="0"/>
              <a:t>Balanced thought</a:t>
            </a:r>
            <a:r>
              <a:rPr lang="en-GB" dirty="0"/>
              <a:t>: although it is annoying and disappointing to have to repeat my work, this does not mean that I will </a:t>
            </a:r>
            <a:r>
              <a:rPr lang="en-GB" i="1" dirty="0"/>
              <a:t>never</a:t>
            </a:r>
            <a:r>
              <a:rPr lang="en-GB" dirty="0"/>
              <a:t> be able to get it right. If I think about what went wrong and what I can improve upon, I will get the results I need.  </a:t>
            </a:r>
          </a:p>
          <a:p>
            <a:endParaRPr lang="en-GB" dirty="0"/>
          </a:p>
        </p:txBody>
      </p:sp>
      <p:sp>
        <p:nvSpPr>
          <p:cNvPr id="12" name="TextBox 11">
            <a:extLst>
              <a:ext uri="{FF2B5EF4-FFF2-40B4-BE49-F238E27FC236}">
                <a16:creationId xmlns:a16="http://schemas.microsoft.com/office/drawing/2014/main" id="{A9165A90-B350-4FA9-BD99-7E9E2653F9AD}"/>
              </a:ext>
            </a:extLst>
          </p:cNvPr>
          <p:cNvSpPr txBox="1"/>
          <p:nvPr/>
        </p:nvSpPr>
        <p:spPr>
          <a:xfrm>
            <a:off x="7465810" y="4839334"/>
            <a:ext cx="3528761" cy="1477328"/>
          </a:xfrm>
          <a:prstGeom prst="rect">
            <a:avLst/>
          </a:prstGeom>
          <a:noFill/>
          <a:ln>
            <a:solidFill>
              <a:schemeClr val="accent1"/>
            </a:solidFill>
          </a:ln>
        </p:spPr>
        <p:txBody>
          <a:bodyPr wrap="square" rtlCol="0">
            <a:spAutoFit/>
          </a:bodyPr>
          <a:lstStyle/>
          <a:p>
            <a:r>
              <a:rPr lang="en-GB" b="1" dirty="0"/>
              <a:t>Hot thought belief after</a:t>
            </a:r>
            <a:r>
              <a:rPr lang="en-GB" dirty="0"/>
              <a:t>: 30%</a:t>
            </a:r>
          </a:p>
          <a:p>
            <a:r>
              <a:rPr lang="en-GB" b="1" dirty="0"/>
              <a:t>Balanced thought belief</a:t>
            </a:r>
            <a:r>
              <a:rPr lang="en-GB" dirty="0"/>
              <a:t>: 80%</a:t>
            </a:r>
          </a:p>
          <a:p>
            <a:r>
              <a:rPr lang="en-GB" b="1" dirty="0"/>
              <a:t>Feelings after</a:t>
            </a:r>
            <a:r>
              <a:rPr lang="en-GB" dirty="0"/>
              <a:t>: hopeful 6/10, anxious 3/10</a:t>
            </a:r>
            <a:endParaRPr lang="en-GB" b="1" dirty="0"/>
          </a:p>
          <a:p>
            <a:endParaRPr lang="en-GB" dirty="0"/>
          </a:p>
        </p:txBody>
      </p:sp>
    </p:spTree>
    <p:extLst>
      <p:ext uri="{BB962C8B-B14F-4D97-AF65-F5344CB8AC3E}">
        <p14:creationId xmlns:p14="http://schemas.microsoft.com/office/powerpoint/2010/main" val="27145907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240971" y="2144360"/>
            <a:ext cx="9786258" cy="3744811"/>
          </a:xfrm>
        </p:spPr>
        <p:txBody>
          <a:bodyPr/>
          <a:lstStyle/>
          <a:p>
            <a:pPr marL="342900" indent="-342900" algn="l">
              <a:buFont typeface="Arial" panose="020B0604020202020204" pitchFamily="34" charset="0"/>
              <a:buChar char="•"/>
            </a:pPr>
            <a:r>
              <a:rPr lang="en-GB" dirty="0"/>
              <a:t>Using your vicious cycles and handouts identify a hot thought, rate how much you believed it at the time you thought it as a % </a:t>
            </a:r>
          </a:p>
          <a:p>
            <a:pPr marL="342900" indent="-342900" algn="l">
              <a:buFont typeface="Arial" panose="020B0604020202020204" pitchFamily="34" charset="0"/>
              <a:buChar char="•"/>
            </a:pPr>
            <a:r>
              <a:rPr lang="en-GB" dirty="0"/>
              <a:t>Consider the factual evidence that supports the thought to be true</a:t>
            </a:r>
          </a:p>
          <a:p>
            <a:pPr marL="342900" indent="-342900" algn="l">
              <a:buFont typeface="Arial" panose="020B0604020202020204" pitchFamily="34" charset="0"/>
              <a:buChar char="•"/>
            </a:pPr>
            <a:r>
              <a:rPr lang="en-GB" dirty="0"/>
              <a:t>Consider the factual evidence that contradicts the thought, that goes against it</a:t>
            </a:r>
          </a:p>
          <a:p>
            <a:pPr marL="342900" indent="-342900" algn="l">
              <a:buFont typeface="Arial" panose="020B0604020202020204" pitchFamily="34" charset="0"/>
              <a:buChar char="•"/>
            </a:pPr>
            <a:r>
              <a:rPr lang="en-GB" dirty="0"/>
              <a:t>Re-rate how much you believe the thought</a:t>
            </a:r>
          </a:p>
          <a:p>
            <a:pPr marL="342900" indent="-342900" algn="l">
              <a:buFont typeface="Arial" panose="020B0604020202020204" pitchFamily="34" charset="0"/>
              <a:buChar char="•"/>
            </a:pPr>
            <a:r>
              <a:rPr lang="en-GB" dirty="0"/>
              <a:t>Write down an alternative, more balanced thought that is a more accurate reflection of the situation </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48F9EBDC-F48A-4140-88BB-2181EAD98E0C}"/>
              </a:ext>
            </a:extLst>
          </p:cNvPr>
          <p:cNvSpPr txBox="1">
            <a:spLocks/>
          </p:cNvSpPr>
          <p:nvPr/>
        </p:nvSpPr>
        <p:spPr>
          <a:xfrm>
            <a:off x="2632553" y="541337"/>
            <a:ext cx="6926894" cy="12827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solidFill>
                  <a:schemeClr val="accent1">
                    <a:lumMod val="75000"/>
                  </a:schemeClr>
                </a:solidFill>
              </a:rPr>
              <a:t>Skills practice 2 – Thought challenging</a:t>
            </a:r>
          </a:p>
        </p:txBody>
      </p:sp>
    </p:spTree>
    <p:extLst>
      <p:ext uri="{BB962C8B-B14F-4D97-AF65-F5344CB8AC3E}">
        <p14:creationId xmlns:p14="http://schemas.microsoft.com/office/powerpoint/2010/main" val="39151656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389335" y="1041954"/>
            <a:ext cx="9144000" cy="704133"/>
          </a:xfrm>
        </p:spPr>
        <p:txBody>
          <a:bodyPr>
            <a:normAutofit/>
          </a:bodyPr>
          <a:lstStyle/>
          <a:p>
            <a:r>
              <a:rPr lang="en-GB" sz="4000" dirty="0">
                <a:solidFill>
                  <a:srgbClr val="0070C0"/>
                </a:solidFill>
              </a:rPr>
              <a:t>The importance of behaviours</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graphicFrame>
        <p:nvGraphicFramePr>
          <p:cNvPr id="13" name="Content Placeholder 7">
            <a:extLst>
              <a:ext uri="{FF2B5EF4-FFF2-40B4-BE49-F238E27FC236}">
                <a16:creationId xmlns:a16="http://schemas.microsoft.com/office/drawing/2014/main" id="{500D1E22-44B6-4F05-A0A8-7CDB5C88235A}"/>
              </a:ext>
            </a:extLst>
          </p:cNvPr>
          <p:cNvGraphicFramePr>
            <a:graphicFrameLocks/>
          </p:cNvGraphicFramePr>
          <p:nvPr>
            <p:extLst>
              <p:ext uri="{D42A27DB-BD31-4B8C-83A1-F6EECF244321}">
                <p14:modId xmlns:p14="http://schemas.microsoft.com/office/powerpoint/2010/main" val="216847353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2681431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sp>
        <p:nvSpPr>
          <p:cNvPr id="11" name="TextBox 10">
            <a:extLst>
              <a:ext uri="{FF2B5EF4-FFF2-40B4-BE49-F238E27FC236}">
                <a16:creationId xmlns:a16="http://schemas.microsoft.com/office/drawing/2014/main" id="{27F82763-D481-4C03-A7C8-4EE9CE76387D}"/>
              </a:ext>
            </a:extLst>
          </p:cNvPr>
          <p:cNvSpPr txBox="1"/>
          <p:nvPr/>
        </p:nvSpPr>
        <p:spPr>
          <a:xfrm>
            <a:off x="4627982" y="2957737"/>
            <a:ext cx="1654343" cy="369332"/>
          </a:xfrm>
          <a:prstGeom prst="rect">
            <a:avLst/>
          </a:prstGeom>
          <a:noFill/>
          <a:ln w="34925">
            <a:solidFill>
              <a:schemeClr val="accent1"/>
            </a:solidFill>
          </a:ln>
        </p:spPr>
        <p:txBody>
          <a:bodyPr wrap="square" rtlCol="0">
            <a:spAutoFit/>
          </a:bodyPr>
          <a:lstStyle/>
          <a:p>
            <a:pPr algn="ctr"/>
            <a:r>
              <a:rPr lang="en-GB" dirty="0"/>
              <a:t>Thoughts</a:t>
            </a:r>
          </a:p>
        </p:txBody>
      </p:sp>
      <p:sp>
        <p:nvSpPr>
          <p:cNvPr id="13" name="TextBox 12">
            <a:extLst>
              <a:ext uri="{FF2B5EF4-FFF2-40B4-BE49-F238E27FC236}">
                <a16:creationId xmlns:a16="http://schemas.microsoft.com/office/drawing/2014/main" id="{F726A79E-274C-47F7-B425-414B353B3128}"/>
              </a:ext>
            </a:extLst>
          </p:cNvPr>
          <p:cNvSpPr txBox="1"/>
          <p:nvPr/>
        </p:nvSpPr>
        <p:spPr>
          <a:xfrm>
            <a:off x="6531429" y="4747736"/>
            <a:ext cx="1654343" cy="369332"/>
          </a:xfrm>
          <a:prstGeom prst="rect">
            <a:avLst/>
          </a:prstGeom>
          <a:noFill/>
          <a:ln w="34925">
            <a:solidFill>
              <a:srgbClr val="FFC000"/>
            </a:solidFill>
          </a:ln>
        </p:spPr>
        <p:txBody>
          <a:bodyPr wrap="square" rtlCol="0">
            <a:spAutoFit/>
          </a:bodyPr>
          <a:lstStyle/>
          <a:p>
            <a:pPr algn="ctr"/>
            <a:r>
              <a:rPr lang="en-GB" dirty="0"/>
              <a:t>Emotions</a:t>
            </a:r>
          </a:p>
        </p:txBody>
      </p:sp>
      <p:sp>
        <p:nvSpPr>
          <p:cNvPr id="15" name="TextBox 14">
            <a:extLst>
              <a:ext uri="{FF2B5EF4-FFF2-40B4-BE49-F238E27FC236}">
                <a16:creationId xmlns:a16="http://schemas.microsoft.com/office/drawing/2014/main" id="{284A85E8-4800-4FC7-BF6E-054086063B95}"/>
              </a:ext>
            </a:extLst>
          </p:cNvPr>
          <p:cNvSpPr txBox="1"/>
          <p:nvPr/>
        </p:nvSpPr>
        <p:spPr>
          <a:xfrm>
            <a:off x="2973639" y="4747736"/>
            <a:ext cx="1654343" cy="369332"/>
          </a:xfrm>
          <a:prstGeom prst="rect">
            <a:avLst/>
          </a:prstGeom>
          <a:noFill/>
          <a:ln w="34925">
            <a:solidFill>
              <a:srgbClr val="FF0000"/>
            </a:solidFill>
          </a:ln>
        </p:spPr>
        <p:txBody>
          <a:bodyPr wrap="square" rtlCol="0">
            <a:spAutoFit/>
          </a:bodyPr>
          <a:lstStyle/>
          <a:p>
            <a:pPr algn="ctr"/>
            <a:r>
              <a:rPr lang="en-GB" dirty="0"/>
              <a:t>Behaviour</a:t>
            </a:r>
          </a:p>
        </p:txBody>
      </p:sp>
      <p:cxnSp>
        <p:nvCxnSpPr>
          <p:cNvPr id="17" name="Straight Arrow Connector 16">
            <a:extLst>
              <a:ext uri="{FF2B5EF4-FFF2-40B4-BE49-F238E27FC236}">
                <a16:creationId xmlns:a16="http://schemas.microsoft.com/office/drawing/2014/main" id="{97B32AEE-892F-4526-B707-E9B864404FB6}"/>
              </a:ext>
            </a:extLst>
          </p:cNvPr>
          <p:cNvCxnSpPr/>
          <p:nvPr/>
        </p:nvCxnSpPr>
        <p:spPr>
          <a:xfrm>
            <a:off x="6531429" y="3476600"/>
            <a:ext cx="665042"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C1D16BA0-D777-48E2-B25F-B9A10E343823}"/>
              </a:ext>
            </a:extLst>
          </p:cNvPr>
          <p:cNvCxnSpPr/>
          <p:nvPr/>
        </p:nvCxnSpPr>
        <p:spPr>
          <a:xfrm flipH="1">
            <a:off x="4845669" y="5117068"/>
            <a:ext cx="1468073" cy="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1CE6B51-3239-4956-A2C9-47FDBD99AC39}"/>
              </a:ext>
            </a:extLst>
          </p:cNvPr>
          <p:cNvCxnSpPr/>
          <p:nvPr/>
        </p:nvCxnSpPr>
        <p:spPr>
          <a:xfrm flipV="1">
            <a:off x="3521007" y="3476600"/>
            <a:ext cx="559605"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D27140E-C32E-4A62-8ED5-832A033D6C68}"/>
              </a:ext>
            </a:extLst>
          </p:cNvPr>
          <p:cNvSpPr txBox="1"/>
          <p:nvPr/>
        </p:nvSpPr>
        <p:spPr>
          <a:xfrm>
            <a:off x="6863950" y="1918861"/>
            <a:ext cx="1654343" cy="369332"/>
          </a:xfrm>
          <a:prstGeom prst="rect">
            <a:avLst/>
          </a:prstGeom>
          <a:noFill/>
          <a:ln w="34925">
            <a:solidFill>
              <a:srgbClr val="92D050"/>
            </a:solidFill>
          </a:ln>
        </p:spPr>
        <p:txBody>
          <a:bodyPr wrap="square" rtlCol="0">
            <a:spAutoFit/>
          </a:bodyPr>
          <a:lstStyle/>
          <a:p>
            <a:pPr algn="ctr"/>
            <a:r>
              <a:rPr lang="en-GB" dirty="0"/>
              <a:t>Trigger</a:t>
            </a:r>
          </a:p>
        </p:txBody>
      </p:sp>
      <p:cxnSp>
        <p:nvCxnSpPr>
          <p:cNvPr id="24" name="Straight Arrow Connector 23">
            <a:extLst>
              <a:ext uri="{FF2B5EF4-FFF2-40B4-BE49-F238E27FC236}">
                <a16:creationId xmlns:a16="http://schemas.microsoft.com/office/drawing/2014/main" id="{26C4D9AD-D216-43C3-BD02-41E055EF6A89}"/>
              </a:ext>
            </a:extLst>
          </p:cNvPr>
          <p:cNvCxnSpPr>
            <a:cxnSpLocks/>
          </p:cNvCxnSpPr>
          <p:nvPr/>
        </p:nvCxnSpPr>
        <p:spPr>
          <a:xfrm flipH="1">
            <a:off x="5618962" y="2357286"/>
            <a:ext cx="954076" cy="405878"/>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descr="A picture containing icon&#10;&#10;Description automatically generated">
            <a:extLst>
              <a:ext uri="{FF2B5EF4-FFF2-40B4-BE49-F238E27FC236}">
                <a16:creationId xmlns:a16="http://schemas.microsoft.com/office/drawing/2014/main" id="{A6F0DF2E-B3CF-43FB-BF53-9E209E3300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14" name="Title 1">
            <a:extLst>
              <a:ext uri="{FF2B5EF4-FFF2-40B4-BE49-F238E27FC236}">
                <a16:creationId xmlns:a16="http://schemas.microsoft.com/office/drawing/2014/main" id="{46E00A24-ECD7-4150-85DD-8D9C3F7405A4}"/>
              </a:ext>
            </a:extLst>
          </p:cNvPr>
          <p:cNvSpPr txBox="1">
            <a:spLocks/>
          </p:cNvSpPr>
          <p:nvPr/>
        </p:nvSpPr>
        <p:spPr>
          <a:xfrm>
            <a:off x="2585788" y="956267"/>
            <a:ext cx="6751093" cy="6439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a:solidFill>
                  <a:schemeClr val="accent1">
                    <a:lumMod val="75000"/>
                  </a:schemeClr>
                </a:solidFill>
              </a:rPr>
              <a:t>Vicious Cycle</a:t>
            </a:r>
          </a:p>
        </p:txBody>
      </p:sp>
      <p:sp>
        <p:nvSpPr>
          <p:cNvPr id="16" name="TextBox 15">
            <a:extLst>
              <a:ext uri="{FF2B5EF4-FFF2-40B4-BE49-F238E27FC236}">
                <a16:creationId xmlns:a16="http://schemas.microsoft.com/office/drawing/2014/main" id="{AC0F230D-41F6-4216-BB39-06AC51DC7D2F}"/>
              </a:ext>
            </a:extLst>
          </p:cNvPr>
          <p:cNvSpPr txBox="1"/>
          <p:nvPr/>
        </p:nvSpPr>
        <p:spPr>
          <a:xfrm>
            <a:off x="2842759" y="1842937"/>
            <a:ext cx="1654343" cy="923330"/>
          </a:xfrm>
          <a:prstGeom prst="rect">
            <a:avLst/>
          </a:prstGeom>
          <a:solidFill>
            <a:srgbClr val="0070C0"/>
          </a:solidFill>
          <a:ln w="34925">
            <a:solidFill>
              <a:schemeClr val="accent1"/>
            </a:solidFill>
          </a:ln>
        </p:spPr>
        <p:txBody>
          <a:bodyPr wrap="square" rtlCol="0">
            <a:spAutoFit/>
          </a:bodyPr>
          <a:lstStyle/>
          <a:p>
            <a:pPr algn="ctr"/>
            <a:r>
              <a:rPr lang="en-GB" b="1" dirty="0">
                <a:solidFill>
                  <a:schemeClr val="bg1"/>
                </a:solidFill>
              </a:rPr>
              <a:t>Exercise 1 – generating alternatives</a:t>
            </a:r>
          </a:p>
        </p:txBody>
      </p:sp>
      <p:sp>
        <p:nvSpPr>
          <p:cNvPr id="18" name="TextBox 17">
            <a:extLst>
              <a:ext uri="{FF2B5EF4-FFF2-40B4-BE49-F238E27FC236}">
                <a16:creationId xmlns:a16="http://schemas.microsoft.com/office/drawing/2014/main" id="{3455BB48-8027-4312-BF1A-09E75AEA609B}"/>
              </a:ext>
            </a:extLst>
          </p:cNvPr>
          <p:cNvSpPr txBox="1"/>
          <p:nvPr/>
        </p:nvSpPr>
        <p:spPr>
          <a:xfrm>
            <a:off x="1188416" y="5315480"/>
            <a:ext cx="1654343" cy="923330"/>
          </a:xfrm>
          <a:prstGeom prst="rect">
            <a:avLst/>
          </a:prstGeom>
          <a:solidFill>
            <a:srgbClr val="FF0000"/>
          </a:solidFill>
          <a:ln w="34925">
            <a:solidFill>
              <a:srgbClr val="FF0000"/>
            </a:solidFill>
          </a:ln>
        </p:spPr>
        <p:txBody>
          <a:bodyPr wrap="square" rtlCol="0">
            <a:spAutoFit/>
          </a:bodyPr>
          <a:lstStyle/>
          <a:p>
            <a:pPr algn="ctr"/>
            <a:r>
              <a:rPr lang="en-GB" b="1" dirty="0">
                <a:solidFill>
                  <a:schemeClr val="bg1"/>
                </a:solidFill>
              </a:rPr>
              <a:t>Exercise 2 – changing behaviour</a:t>
            </a:r>
          </a:p>
        </p:txBody>
      </p:sp>
    </p:spTree>
    <p:extLst>
      <p:ext uri="{BB962C8B-B14F-4D97-AF65-F5344CB8AC3E}">
        <p14:creationId xmlns:p14="http://schemas.microsoft.com/office/powerpoint/2010/main" val="1738872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sp>
        <p:nvSpPr>
          <p:cNvPr id="11" name="TextBox 10">
            <a:extLst>
              <a:ext uri="{FF2B5EF4-FFF2-40B4-BE49-F238E27FC236}">
                <a16:creationId xmlns:a16="http://schemas.microsoft.com/office/drawing/2014/main" id="{27F82763-D481-4C03-A7C8-4EE9CE76387D}"/>
              </a:ext>
            </a:extLst>
          </p:cNvPr>
          <p:cNvSpPr txBox="1"/>
          <p:nvPr/>
        </p:nvSpPr>
        <p:spPr>
          <a:xfrm>
            <a:off x="5654316" y="2404614"/>
            <a:ext cx="2640597" cy="923330"/>
          </a:xfrm>
          <a:prstGeom prst="rect">
            <a:avLst/>
          </a:prstGeom>
          <a:noFill/>
          <a:ln w="34925">
            <a:solidFill>
              <a:schemeClr val="accent1"/>
            </a:solidFill>
          </a:ln>
        </p:spPr>
        <p:txBody>
          <a:bodyPr wrap="square" rtlCol="0">
            <a:spAutoFit/>
          </a:bodyPr>
          <a:lstStyle/>
          <a:p>
            <a:pPr algn="ctr"/>
            <a:r>
              <a:rPr lang="en-GB" dirty="0"/>
              <a:t>“I’ve messed this up, I can’t do this, I’m never going to get it right”</a:t>
            </a:r>
          </a:p>
        </p:txBody>
      </p:sp>
      <p:sp>
        <p:nvSpPr>
          <p:cNvPr id="13" name="TextBox 12">
            <a:extLst>
              <a:ext uri="{FF2B5EF4-FFF2-40B4-BE49-F238E27FC236}">
                <a16:creationId xmlns:a16="http://schemas.microsoft.com/office/drawing/2014/main" id="{F726A79E-274C-47F7-B425-414B353B3128}"/>
              </a:ext>
            </a:extLst>
          </p:cNvPr>
          <p:cNvSpPr txBox="1"/>
          <p:nvPr/>
        </p:nvSpPr>
        <p:spPr>
          <a:xfrm>
            <a:off x="7112451" y="4730240"/>
            <a:ext cx="1654343" cy="646331"/>
          </a:xfrm>
          <a:prstGeom prst="rect">
            <a:avLst/>
          </a:prstGeom>
          <a:noFill/>
          <a:ln w="34925">
            <a:solidFill>
              <a:srgbClr val="FFC000"/>
            </a:solidFill>
          </a:ln>
        </p:spPr>
        <p:txBody>
          <a:bodyPr wrap="square" rtlCol="0">
            <a:spAutoFit/>
          </a:bodyPr>
          <a:lstStyle/>
          <a:p>
            <a:pPr algn="ctr"/>
            <a:r>
              <a:rPr lang="en-GB" dirty="0"/>
              <a:t>Feel anxious, overwhelmed </a:t>
            </a:r>
          </a:p>
        </p:txBody>
      </p:sp>
      <p:sp>
        <p:nvSpPr>
          <p:cNvPr id="15" name="TextBox 14">
            <a:extLst>
              <a:ext uri="{FF2B5EF4-FFF2-40B4-BE49-F238E27FC236}">
                <a16:creationId xmlns:a16="http://schemas.microsoft.com/office/drawing/2014/main" id="{284A85E8-4800-4FC7-BF6E-054086063B95}"/>
              </a:ext>
            </a:extLst>
          </p:cNvPr>
          <p:cNvSpPr txBox="1"/>
          <p:nvPr/>
        </p:nvSpPr>
        <p:spPr>
          <a:xfrm>
            <a:off x="1262743" y="4082147"/>
            <a:ext cx="2982993" cy="1200329"/>
          </a:xfrm>
          <a:prstGeom prst="rect">
            <a:avLst/>
          </a:prstGeom>
          <a:solidFill>
            <a:srgbClr val="FF0000"/>
          </a:solidFill>
          <a:ln w="34925">
            <a:solidFill>
              <a:srgbClr val="FF0000"/>
            </a:solidFill>
          </a:ln>
        </p:spPr>
        <p:txBody>
          <a:bodyPr wrap="square" rtlCol="0">
            <a:spAutoFit/>
          </a:bodyPr>
          <a:lstStyle/>
          <a:p>
            <a:pPr algn="ctr"/>
            <a:r>
              <a:rPr lang="en-GB" b="1" dirty="0">
                <a:solidFill>
                  <a:schemeClr val="bg1"/>
                </a:solidFill>
              </a:rPr>
              <a:t>Put off starting the experiments, find other things to do to avoid thinking about the mistake</a:t>
            </a:r>
          </a:p>
        </p:txBody>
      </p:sp>
      <p:cxnSp>
        <p:nvCxnSpPr>
          <p:cNvPr id="17" name="Straight Arrow Connector 16">
            <a:extLst>
              <a:ext uri="{FF2B5EF4-FFF2-40B4-BE49-F238E27FC236}">
                <a16:creationId xmlns:a16="http://schemas.microsoft.com/office/drawing/2014/main" id="{97B32AEE-892F-4526-B707-E9B864404FB6}"/>
              </a:ext>
            </a:extLst>
          </p:cNvPr>
          <p:cNvCxnSpPr>
            <a:cxnSpLocks/>
          </p:cNvCxnSpPr>
          <p:nvPr/>
        </p:nvCxnSpPr>
        <p:spPr>
          <a:xfrm>
            <a:off x="7145965" y="3494168"/>
            <a:ext cx="561121" cy="1097573"/>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C1D16BA0-D777-48E2-B25F-B9A10E343823}"/>
              </a:ext>
            </a:extLst>
          </p:cNvPr>
          <p:cNvCxnSpPr>
            <a:cxnSpLocks/>
          </p:cNvCxnSpPr>
          <p:nvPr/>
        </p:nvCxnSpPr>
        <p:spPr>
          <a:xfrm flipH="1">
            <a:off x="4386943" y="5053405"/>
            <a:ext cx="2443094" cy="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1CE6B51-3239-4956-A2C9-47FDBD99AC39}"/>
              </a:ext>
            </a:extLst>
          </p:cNvPr>
          <p:cNvCxnSpPr>
            <a:cxnSpLocks/>
          </p:cNvCxnSpPr>
          <p:nvPr/>
        </p:nvCxnSpPr>
        <p:spPr>
          <a:xfrm flipV="1">
            <a:off x="4245736" y="2866279"/>
            <a:ext cx="1170312" cy="99815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D27140E-C32E-4A62-8ED5-832A033D6C68}"/>
              </a:ext>
            </a:extLst>
          </p:cNvPr>
          <p:cNvSpPr txBox="1"/>
          <p:nvPr/>
        </p:nvSpPr>
        <p:spPr>
          <a:xfrm>
            <a:off x="3722914" y="336914"/>
            <a:ext cx="3755572" cy="1200329"/>
          </a:xfrm>
          <a:prstGeom prst="rect">
            <a:avLst/>
          </a:prstGeom>
          <a:noFill/>
          <a:ln w="34925">
            <a:solidFill>
              <a:srgbClr val="92D050"/>
            </a:solidFill>
          </a:ln>
        </p:spPr>
        <p:txBody>
          <a:bodyPr wrap="square" rtlCol="0">
            <a:spAutoFit/>
          </a:bodyPr>
          <a:lstStyle/>
          <a:p>
            <a:pPr algn="ctr"/>
            <a:r>
              <a:rPr lang="en-GB" dirty="0"/>
              <a:t>Supervisor feedback highlighting a mistake I made early on, requiring me to repeat several experiments to obtain new data</a:t>
            </a:r>
          </a:p>
        </p:txBody>
      </p:sp>
      <p:cxnSp>
        <p:nvCxnSpPr>
          <p:cNvPr id="24" name="Straight Arrow Connector 23">
            <a:extLst>
              <a:ext uri="{FF2B5EF4-FFF2-40B4-BE49-F238E27FC236}">
                <a16:creationId xmlns:a16="http://schemas.microsoft.com/office/drawing/2014/main" id="{26C4D9AD-D216-43C3-BD02-41E055EF6A89}"/>
              </a:ext>
            </a:extLst>
          </p:cNvPr>
          <p:cNvCxnSpPr>
            <a:cxnSpLocks/>
          </p:cNvCxnSpPr>
          <p:nvPr/>
        </p:nvCxnSpPr>
        <p:spPr>
          <a:xfrm>
            <a:off x="6313742" y="1699207"/>
            <a:ext cx="186549" cy="539183"/>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descr="A picture containing icon&#10;&#10;Description automatically generated">
            <a:extLst>
              <a:ext uri="{FF2B5EF4-FFF2-40B4-BE49-F238E27FC236}">
                <a16:creationId xmlns:a16="http://schemas.microsoft.com/office/drawing/2014/main" id="{FB143C53-9E79-4BCD-B7D9-B8FC1878DE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710546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animBg="1"/>
      <p:bldP spid="2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240971" y="2144360"/>
            <a:ext cx="9786258" cy="3744811"/>
          </a:xfrm>
        </p:spPr>
        <p:txBody>
          <a:bodyPr/>
          <a:lstStyle/>
          <a:p>
            <a:pPr marL="342900" indent="-342900" algn="l">
              <a:buFont typeface="Arial" panose="020B0604020202020204" pitchFamily="34" charset="0"/>
              <a:buChar char="•"/>
            </a:pPr>
            <a:r>
              <a:rPr lang="en-GB" dirty="0"/>
              <a:t>Having noticed and written down the behaviours occurring in response to the setback, consider:</a:t>
            </a:r>
          </a:p>
          <a:p>
            <a:pPr marL="800100" lvl="1" indent="-342900" algn="l">
              <a:buFont typeface="Arial" panose="020B0604020202020204" pitchFamily="34" charset="0"/>
              <a:buChar char="•"/>
            </a:pPr>
            <a:r>
              <a:rPr lang="en-GB" dirty="0"/>
              <a:t>What is the </a:t>
            </a:r>
            <a:r>
              <a:rPr lang="en-GB" b="1" dirty="0"/>
              <a:t>intended purpose </a:t>
            </a:r>
            <a:r>
              <a:rPr lang="en-GB" dirty="0"/>
              <a:t>(or short-term benefit) to behaving in this way?</a:t>
            </a:r>
          </a:p>
          <a:p>
            <a:pPr marL="800100" lvl="1" indent="-342900" algn="l">
              <a:buFont typeface="Arial" panose="020B0604020202020204" pitchFamily="34" charset="0"/>
              <a:buChar char="•"/>
            </a:pPr>
            <a:r>
              <a:rPr lang="en-GB" dirty="0"/>
              <a:t>Are there any </a:t>
            </a:r>
            <a:r>
              <a:rPr lang="en-GB" b="1" dirty="0"/>
              <a:t>unintended consequences</a:t>
            </a:r>
            <a:r>
              <a:rPr lang="en-GB" dirty="0"/>
              <a:t> to this behaviour - 	</a:t>
            </a:r>
          </a:p>
          <a:p>
            <a:pPr marL="1257300" lvl="2" indent="-342900" algn="l">
              <a:buFont typeface="Arial" panose="020B0604020202020204" pitchFamily="34" charset="0"/>
              <a:buChar char="•"/>
            </a:pPr>
            <a:r>
              <a:rPr lang="en-GB" dirty="0"/>
              <a:t>On the situation?</a:t>
            </a:r>
          </a:p>
          <a:p>
            <a:pPr marL="1257300" lvl="2" indent="-342900" algn="l">
              <a:buFont typeface="Arial" panose="020B0604020202020204" pitchFamily="34" charset="0"/>
              <a:buChar char="•"/>
            </a:pPr>
            <a:r>
              <a:rPr lang="en-GB" dirty="0"/>
              <a:t>On the way that you think or feel? </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48F9EBDC-F48A-4140-88BB-2181EAD98E0C}"/>
              </a:ext>
            </a:extLst>
          </p:cNvPr>
          <p:cNvSpPr txBox="1">
            <a:spLocks/>
          </p:cNvSpPr>
          <p:nvPr/>
        </p:nvSpPr>
        <p:spPr>
          <a:xfrm>
            <a:off x="2632553" y="541337"/>
            <a:ext cx="6926894" cy="12827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solidFill>
                  <a:schemeClr val="accent1">
                    <a:lumMod val="75000"/>
                  </a:schemeClr>
                </a:solidFill>
              </a:rPr>
              <a:t>Changing behaviour</a:t>
            </a:r>
          </a:p>
        </p:txBody>
      </p:sp>
    </p:spTree>
    <p:extLst>
      <p:ext uri="{BB962C8B-B14F-4D97-AF65-F5344CB8AC3E}">
        <p14:creationId xmlns:p14="http://schemas.microsoft.com/office/powerpoint/2010/main" val="24106406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48F9EBDC-F48A-4140-88BB-2181EAD98E0C}"/>
              </a:ext>
            </a:extLst>
          </p:cNvPr>
          <p:cNvSpPr txBox="1">
            <a:spLocks/>
          </p:cNvSpPr>
          <p:nvPr/>
        </p:nvSpPr>
        <p:spPr>
          <a:xfrm>
            <a:off x="2632553" y="541337"/>
            <a:ext cx="6926894" cy="12827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solidFill>
                  <a:schemeClr val="accent1">
                    <a:lumMod val="75000"/>
                  </a:schemeClr>
                </a:solidFill>
              </a:rPr>
              <a:t>Changing behaviour</a:t>
            </a:r>
          </a:p>
        </p:txBody>
      </p:sp>
      <p:graphicFrame>
        <p:nvGraphicFramePr>
          <p:cNvPr id="8" name="Table 7">
            <a:extLst>
              <a:ext uri="{FF2B5EF4-FFF2-40B4-BE49-F238E27FC236}">
                <a16:creationId xmlns:a16="http://schemas.microsoft.com/office/drawing/2014/main" id="{BBBE3C9C-3C80-455F-81CE-B80CAC1D4689}"/>
              </a:ext>
            </a:extLst>
          </p:cNvPr>
          <p:cNvGraphicFramePr>
            <a:graphicFrameLocks noGrp="1"/>
          </p:cNvGraphicFramePr>
          <p:nvPr>
            <p:extLst>
              <p:ext uri="{D42A27DB-BD31-4B8C-83A1-F6EECF244321}">
                <p14:modId xmlns:p14="http://schemas.microsoft.com/office/powerpoint/2010/main" val="1688582046"/>
              </p:ext>
            </p:extLst>
          </p:nvPr>
        </p:nvGraphicFramePr>
        <p:xfrm>
          <a:off x="1631525" y="1944234"/>
          <a:ext cx="9595141" cy="3022600"/>
        </p:xfrm>
        <a:graphic>
          <a:graphicData uri="http://schemas.openxmlformats.org/drawingml/2006/table">
            <a:tbl>
              <a:tblPr firstRow="1" bandRow="1">
                <a:tableStyleId>{5C22544A-7EE6-4342-B048-85BDC9FD1C3A}</a:tableStyleId>
              </a:tblPr>
              <a:tblGrid>
                <a:gridCol w="2506444">
                  <a:extLst>
                    <a:ext uri="{9D8B030D-6E8A-4147-A177-3AD203B41FA5}">
                      <a16:colId xmlns:a16="http://schemas.microsoft.com/office/drawing/2014/main" val="1731671657"/>
                    </a:ext>
                  </a:extLst>
                </a:gridCol>
                <a:gridCol w="3013945">
                  <a:extLst>
                    <a:ext uri="{9D8B030D-6E8A-4147-A177-3AD203B41FA5}">
                      <a16:colId xmlns:a16="http://schemas.microsoft.com/office/drawing/2014/main" val="45285232"/>
                    </a:ext>
                  </a:extLst>
                </a:gridCol>
                <a:gridCol w="4074752">
                  <a:extLst>
                    <a:ext uri="{9D8B030D-6E8A-4147-A177-3AD203B41FA5}">
                      <a16:colId xmlns:a16="http://schemas.microsoft.com/office/drawing/2014/main" val="2312620121"/>
                    </a:ext>
                  </a:extLst>
                </a:gridCol>
              </a:tblGrid>
              <a:tr h="370840">
                <a:tc>
                  <a:txBody>
                    <a:bodyPr/>
                    <a:lstStyle/>
                    <a:p>
                      <a:r>
                        <a:rPr lang="en-GB" dirty="0"/>
                        <a:t>Behaviour</a:t>
                      </a:r>
                    </a:p>
                  </a:txBody>
                  <a:tcPr/>
                </a:tc>
                <a:tc>
                  <a:txBody>
                    <a:bodyPr/>
                    <a:lstStyle/>
                    <a:p>
                      <a:r>
                        <a:rPr lang="en-GB" dirty="0"/>
                        <a:t>Intended purpose</a:t>
                      </a:r>
                    </a:p>
                  </a:txBody>
                  <a:tcPr/>
                </a:tc>
                <a:tc>
                  <a:txBody>
                    <a:bodyPr/>
                    <a:lstStyle/>
                    <a:p>
                      <a:r>
                        <a:rPr lang="en-GB" dirty="0"/>
                        <a:t>Unintended consequence</a:t>
                      </a:r>
                    </a:p>
                  </a:txBody>
                  <a:tcPr/>
                </a:tc>
                <a:extLst>
                  <a:ext uri="{0D108BD9-81ED-4DB2-BD59-A6C34878D82A}">
                    <a16:rowId xmlns:a16="http://schemas.microsoft.com/office/drawing/2014/main" val="3650626297"/>
                  </a:ext>
                </a:extLst>
              </a:tr>
              <a:tr h="370840">
                <a:tc>
                  <a:txBody>
                    <a:bodyPr/>
                    <a:lstStyle/>
                    <a:p>
                      <a:r>
                        <a:rPr lang="en-GB" dirty="0"/>
                        <a:t>Put off starting the experiments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thought of starting the experiments causes anxiety, putting off starting causes relief from anxiety</a:t>
                      </a:r>
                    </a:p>
                  </a:txBody>
                  <a:tcPr/>
                </a:tc>
                <a:tc>
                  <a:txBody>
                    <a:bodyPr/>
                    <a:lstStyle/>
                    <a:p>
                      <a:r>
                        <a:rPr lang="en-GB" dirty="0"/>
                        <a:t>Delaying the work means I have less time and am under more pressure, so the feeling of anxiety about the experiments grows</a:t>
                      </a:r>
                    </a:p>
                    <a:p>
                      <a:endParaRPr lang="en-GB" dirty="0"/>
                    </a:p>
                  </a:txBody>
                  <a:tcPr/>
                </a:tc>
                <a:extLst>
                  <a:ext uri="{0D108BD9-81ED-4DB2-BD59-A6C34878D82A}">
                    <a16:rowId xmlns:a16="http://schemas.microsoft.com/office/drawing/2014/main" val="187916637"/>
                  </a:ext>
                </a:extLst>
              </a:tr>
              <a:tr h="370840">
                <a:tc>
                  <a:txBody>
                    <a:bodyPr/>
                    <a:lstStyle/>
                    <a:p>
                      <a:r>
                        <a:rPr lang="en-GB" dirty="0"/>
                        <a:t>Finding other bits of work to do instead of what needs addressing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can make me feel productive in the short-term</a:t>
                      </a:r>
                    </a:p>
                  </a:txBody>
                  <a:tcPr/>
                </a:tc>
                <a:tc>
                  <a:txBody>
                    <a:bodyPr/>
                    <a:lstStyle/>
                    <a:p>
                      <a:r>
                        <a:rPr lang="en-GB" dirty="0"/>
                        <a:t>Working on other things instead of what needs to be done is a subtle way of avoiding the task, same consequences of more anxiety and less time </a:t>
                      </a:r>
                    </a:p>
                  </a:txBody>
                  <a:tcPr/>
                </a:tc>
                <a:extLst>
                  <a:ext uri="{0D108BD9-81ED-4DB2-BD59-A6C34878D82A}">
                    <a16:rowId xmlns:a16="http://schemas.microsoft.com/office/drawing/2014/main" val="3803587"/>
                  </a:ext>
                </a:extLst>
              </a:tr>
            </a:tbl>
          </a:graphicData>
        </a:graphic>
      </p:graphicFrame>
    </p:spTree>
    <p:extLst>
      <p:ext uri="{BB962C8B-B14F-4D97-AF65-F5344CB8AC3E}">
        <p14:creationId xmlns:p14="http://schemas.microsoft.com/office/powerpoint/2010/main" val="3857330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240971" y="2144360"/>
            <a:ext cx="9786258" cy="3744811"/>
          </a:xfrm>
        </p:spPr>
        <p:txBody>
          <a:bodyPr/>
          <a:lstStyle/>
          <a:p>
            <a:pPr marL="342900" indent="-342900" algn="l">
              <a:buFont typeface="Arial" panose="020B0604020202020204" pitchFamily="34" charset="0"/>
              <a:buChar char="•"/>
            </a:pPr>
            <a:r>
              <a:rPr lang="en-GB" dirty="0"/>
              <a:t>Having reflected on the behaviour, its intended purpose and unintended consequences, take time to consider an </a:t>
            </a:r>
            <a:r>
              <a:rPr lang="en-GB" b="1" dirty="0"/>
              <a:t>alternative behaviour</a:t>
            </a:r>
            <a:r>
              <a:rPr lang="en-GB" dirty="0"/>
              <a:t> that would result in a more desirable outcome</a:t>
            </a:r>
          </a:p>
          <a:p>
            <a:pPr marL="342900" indent="-342900" algn="l">
              <a:buFont typeface="Arial" panose="020B0604020202020204" pitchFamily="34" charset="0"/>
              <a:buChar char="•"/>
            </a:pPr>
            <a:r>
              <a:rPr lang="en-GB" dirty="0"/>
              <a:t>Plan specifically when this behaviour will be enacted</a:t>
            </a:r>
          </a:p>
          <a:p>
            <a:pPr marL="800100" lvl="1" indent="-342900" algn="l">
              <a:buFont typeface="Arial" panose="020B0604020202020204" pitchFamily="34" charset="0"/>
              <a:buChar char="•"/>
            </a:pPr>
            <a:r>
              <a:rPr lang="en-GB" dirty="0"/>
              <a:t>What will I do?</a:t>
            </a:r>
          </a:p>
          <a:p>
            <a:pPr marL="800100" lvl="1" indent="-342900" algn="l">
              <a:buFont typeface="Arial" panose="020B0604020202020204" pitchFamily="34" charset="0"/>
              <a:buChar char="•"/>
            </a:pPr>
            <a:r>
              <a:rPr lang="en-GB" dirty="0"/>
              <a:t>When will I do it?</a:t>
            </a:r>
          </a:p>
          <a:p>
            <a:pPr marL="800100" lvl="1" indent="-342900" algn="l">
              <a:buFont typeface="Arial" panose="020B0604020202020204" pitchFamily="34" charset="0"/>
              <a:buChar char="•"/>
            </a:pPr>
            <a:r>
              <a:rPr lang="en-GB" dirty="0"/>
              <a:t>How long will it take? </a:t>
            </a:r>
          </a:p>
          <a:p>
            <a:pPr marL="800100" lvl="1" indent="-342900" algn="l">
              <a:buFont typeface="Arial" panose="020B0604020202020204" pitchFamily="34" charset="0"/>
              <a:buChar char="•"/>
            </a:pPr>
            <a:r>
              <a:rPr lang="en-GB" dirty="0"/>
              <a:t>Who may I need to involve?</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48F9EBDC-F48A-4140-88BB-2181EAD98E0C}"/>
              </a:ext>
            </a:extLst>
          </p:cNvPr>
          <p:cNvSpPr txBox="1">
            <a:spLocks/>
          </p:cNvSpPr>
          <p:nvPr/>
        </p:nvSpPr>
        <p:spPr>
          <a:xfrm>
            <a:off x="2632553" y="541337"/>
            <a:ext cx="6926894" cy="12827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solidFill>
                  <a:schemeClr val="accent1">
                    <a:lumMod val="75000"/>
                  </a:schemeClr>
                </a:solidFill>
              </a:rPr>
              <a:t>Changing behaviour</a:t>
            </a:r>
          </a:p>
        </p:txBody>
      </p:sp>
    </p:spTree>
    <p:extLst>
      <p:ext uri="{BB962C8B-B14F-4D97-AF65-F5344CB8AC3E}">
        <p14:creationId xmlns:p14="http://schemas.microsoft.com/office/powerpoint/2010/main" val="4246236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4F60-CF5B-492B-A24F-35143EBEEBD4}"/>
              </a:ext>
            </a:extLst>
          </p:cNvPr>
          <p:cNvSpPr>
            <a:spLocks noGrp="1"/>
          </p:cNvSpPr>
          <p:nvPr>
            <p:ph type="title"/>
          </p:nvPr>
        </p:nvSpPr>
        <p:spPr>
          <a:xfrm>
            <a:off x="2948472" y="419893"/>
            <a:ext cx="8405327" cy="1325563"/>
          </a:xfrm>
        </p:spPr>
        <p:txBody>
          <a:bodyPr/>
          <a:lstStyle/>
          <a:p>
            <a:r>
              <a:rPr lang="en-GB" dirty="0"/>
              <a:t>Acting against your inclination</a:t>
            </a:r>
          </a:p>
        </p:txBody>
      </p:sp>
      <p:sp>
        <p:nvSpPr>
          <p:cNvPr id="3" name="Content Placeholder 2">
            <a:extLst>
              <a:ext uri="{FF2B5EF4-FFF2-40B4-BE49-F238E27FC236}">
                <a16:creationId xmlns:a16="http://schemas.microsoft.com/office/drawing/2014/main" id="{A10BB7B8-9E56-475F-A008-6909E5733228}"/>
              </a:ext>
            </a:extLst>
          </p:cNvPr>
          <p:cNvSpPr>
            <a:spLocks noGrp="1"/>
          </p:cNvSpPr>
          <p:nvPr>
            <p:ph idx="1"/>
          </p:nvPr>
        </p:nvSpPr>
        <p:spPr>
          <a:xfrm>
            <a:off x="838199" y="1844287"/>
            <a:ext cx="10515600" cy="4351338"/>
          </a:xfrm>
        </p:spPr>
        <p:txBody>
          <a:bodyPr/>
          <a:lstStyle/>
          <a:p>
            <a:r>
              <a:rPr lang="en-GB" dirty="0"/>
              <a:t>When experiencing setbacks it is common to not feel like behaving differently in response</a:t>
            </a:r>
          </a:p>
          <a:p>
            <a:r>
              <a:rPr lang="en-GB" dirty="0"/>
              <a:t>However, doing what you feel like doing when having unhelpful thoughts and difficult feelings may lead to a vicious cycle</a:t>
            </a:r>
          </a:p>
          <a:p>
            <a:r>
              <a:rPr lang="en-GB" dirty="0"/>
              <a:t>Doing something different may be difficult at first – you may not feel like it, but doing it anyway regardless of your mood can result in your feelings changing</a:t>
            </a:r>
          </a:p>
          <a:p>
            <a:r>
              <a:rPr lang="en-GB" dirty="0"/>
              <a:t>The process of noticing, reflecting and working out the purpose will help to make the chances of you doing a new action more likely </a:t>
            </a:r>
          </a:p>
          <a:p>
            <a:pPr lvl="1"/>
            <a:endParaRPr lang="en-GB" dirty="0"/>
          </a:p>
        </p:txBody>
      </p:sp>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spTree>
    <p:extLst>
      <p:ext uri="{BB962C8B-B14F-4D97-AF65-F5344CB8AC3E}">
        <p14:creationId xmlns:p14="http://schemas.microsoft.com/office/powerpoint/2010/main" val="38480047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53CFB77F-0B0B-436D-A4E1-1EDCA57C6B8E}"/>
              </a:ext>
            </a:extLst>
          </p:cNvPr>
          <p:cNvSpPr>
            <a:spLocks noGrp="1"/>
          </p:cNvSpPr>
          <p:nvPr>
            <p:ph type="ctrTitle"/>
          </p:nvPr>
        </p:nvSpPr>
        <p:spPr>
          <a:xfrm>
            <a:off x="2882019" y="733229"/>
            <a:ext cx="6158630" cy="866971"/>
          </a:xfrm>
        </p:spPr>
        <p:txBody>
          <a:bodyPr>
            <a:normAutofit fontScale="90000"/>
          </a:bodyPr>
          <a:lstStyle/>
          <a:p>
            <a:r>
              <a:rPr lang="en-GB" sz="4000" dirty="0">
                <a:solidFill>
                  <a:schemeClr val="accent1">
                    <a:lumMod val="75000"/>
                  </a:schemeClr>
                </a:solidFill>
              </a:rPr>
              <a:t>Skills Practice  3 – changing behaviour</a:t>
            </a:r>
          </a:p>
        </p:txBody>
      </p:sp>
      <p:sp>
        <p:nvSpPr>
          <p:cNvPr id="9" name="Content Placeholder 2">
            <a:extLst>
              <a:ext uri="{FF2B5EF4-FFF2-40B4-BE49-F238E27FC236}">
                <a16:creationId xmlns:a16="http://schemas.microsoft.com/office/drawing/2014/main" id="{356F6DA2-C160-41B6-9B0A-B3808A6A7AE5}"/>
              </a:ext>
            </a:extLst>
          </p:cNvPr>
          <p:cNvSpPr txBox="1">
            <a:spLocks/>
          </p:cNvSpPr>
          <p:nvPr/>
        </p:nvSpPr>
        <p:spPr>
          <a:xfrm>
            <a:off x="838199" y="1844287"/>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dirty="0"/>
              <a:t>Using your vicious cycle examples when experiencing a setback, take some time to consider your behaviour at the time and work through the process of generating an </a:t>
            </a:r>
            <a:r>
              <a:rPr lang="en-GB" b="1" dirty="0"/>
              <a:t>alternative behaviour</a:t>
            </a:r>
            <a:r>
              <a:rPr lang="en-GB" dirty="0"/>
              <a:t>:</a:t>
            </a:r>
          </a:p>
          <a:p>
            <a:pPr marL="800100" lvl="1" indent="-342900" algn="l">
              <a:buFont typeface="Arial" panose="020B0604020202020204" pitchFamily="34" charset="0"/>
              <a:buChar char="•"/>
            </a:pPr>
            <a:r>
              <a:rPr lang="en-GB" dirty="0"/>
              <a:t>1) What was the intended purpose of this behaviour in response to the setback?</a:t>
            </a:r>
          </a:p>
          <a:p>
            <a:pPr marL="800100" lvl="1" indent="-342900" algn="l">
              <a:buFont typeface="Arial" panose="020B0604020202020204" pitchFamily="34" charset="0"/>
              <a:buChar char="•"/>
            </a:pPr>
            <a:r>
              <a:rPr lang="en-GB" dirty="0"/>
              <a:t>2) Were there any unintended consequences?</a:t>
            </a:r>
          </a:p>
          <a:p>
            <a:pPr marL="800100" lvl="1" indent="-342900" algn="l">
              <a:buFont typeface="Arial" panose="020B0604020202020204" pitchFamily="34" charset="0"/>
              <a:buChar char="•"/>
            </a:pPr>
            <a:r>
              <a:rPr lang="en-GB" dirty="0"/>
              <a:t>3) What </a:t>
            </a:r>
            <a:r>
              <a:rPr lang="en-GB" b="1" dirty="0"/>
              <a:t>alternative behaviour </a:t>
            </a:r>
            <a:r>
              <a:rPr lang="en-GB" dirty="0"/>
              <a:t>could be enacted that would lead to a more desirable outcome?  </a:t>
            </a:r>
          </a:p>
          <a:p>
            <a:pPr lvl="1"/>
            <a:endParaRPr lang="en-GB" dirty="0"/>
          </a:p>
        </p:txBody>
      </p:sp>
    </p:spTree>
    <p:extLst>
      <p:ext uri="{BB962C8B-B14F-4D97-AF65-F5344CB8AC3E}">
        <p14:creationId xmlns:p14="http://schemas.microsoft.com/office/powerpoint/2010/main" val="2485207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Content Placeholder 2">
            <a:extLst>
              <a:ext uri="{FF2B5EF4-FFF2-40B4-BE49-F238E27FC236}">
                <a16:creationId xmlns:a16="http://schemas.microsoft.com/office/drawing/2014/main" id="{52A91299-D624-47E8-9966-1169ACCB73FF}"/>
              </a:ext>
            </a:extLst>
          </p:cNvPr>
          <p:cNvSpPr txBox="1">
            <a:spLocks noGrp="1"/>
          </p:cNvSpPr>
          <p:nvPr>
            <p:ph type="ctrTitle"/>
          </p:nvPr>
        </p:nvSpPr>
        <p:spPr>
          <a:xfrm>
            <a:off x="885173" y="3012696"/>
            <a:ext cx="9144000" cy="2387600"/>
          </a:xfrm>
          <a:prstGeom prst="rect">
            <a:avLst/>
          </a:prstGeom>
        </p:spPr>
        <p:txBody>
          <a:bodyPr vert="horz" lIns="91440" tIns="45720" rIns="91440" bIns="45720" rtlCol="0">
            <a:normAutofit fontScale="9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dirty="0"/>
              <a:t>The workshops are designed to be skills-focussed, rather than problem-centred. However, if any of today’s discussion or exercises cause you to experience distress, you may wish to pursue further support</a:t>
            </a:r>
            <a:br>
              <a:rPr lang="en-GB" dirty="0"/>
            </a:br>
            <a:br>
              <a:rPr lang="en-GB" dirty="0"/>
            </a:br>
            <a:r>
              <a:rPr lang="en-GB" dirty="0"/>
              <a:t>Full details can be found in the supporting information you received before this workshop:</a:t>
            </a:r>
            <a:br>
              <a:rPr lang="en-GB" dirty="0"/>
            </a:br>
            <a:br>
              <a:rPr lang="en-GB" dirty="0"/>
            </a:br>
            <a:r>
              <a:rPr lang="en-GB" dirty="0"/>
              <a:t>- Accessing the Student Health and Wellbeing Service</a:t>
            </a:r>
            <a:br>
              <a:rPr lang="en-GB" dirty="0"/>
            </a:br>
            <a:r>
              <a:rPr lang="en-GB" dirty="0"/>
              <a:t>- Listening services such as the Nightline and the Samaritans</a:t>
            </a:r>
            <a:br>
              <a:rPr lang="en-GB" dirty="0"/>
            </a:br>
            <a:r>
              <a:rPr lang="en-GB" dirty="0"/>
              <a:t>- How to access evidence-based therapy through the NHS</a:t>
            </a:r>
          </a:p>
        </p:txBody>
      </p:sp>
      <p:sp>
        <p:nvSpPr>
          <p:cNvPr id="7" name="Title 1">
            <a:extLst>
              <a:ext uri="{FF2B5EF4-FFF2-40B4-BE49-F238E27FC236}">
                <a16:creationId xmlns:a16="http://schemas.microsoft.com/office/drawing/2014/main" id="{248DA723-8C86-43BF-9522-4E86430062E9}"/>
              </a:ext>
            </a:extLst>
          </p:cNvPr>
          <p:cNvSpPr txBox="1">
            <a:spLocks/>
          </p:cNvSpPr>
          <p:nvPr/>
        </p:nvSpPr>
        <p:spPr>
          <a:xfrm>
            <a:off x="2756822" y="941695"/>
            <a:ext cx="6751093" cy="64393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solidFill>
                  <a:schemeClr val="accent1">
                    <a:lumMod val="75000"/>
                  </a:schemeClr>
                </a:solidFill>
              </a:rPr>
              <a:t>Further Support</a:t>
            </a:r>
          </a:p>
        </p:txBody>
      </p:sp>
    </p:spTree>
    <p:extLst>
      <p:ext uri="{BB962C8B-B14F-4D97-AF65-F5344CB8AC3E}">
        <p14:creationId xmlns:p14="http://schemas.microsoft.com/office/powerpoint/2010/main" val="6121007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524000" y="2043188"/>
            <a:ext cx="9144000" cy="3772857"/>
          </a:xfrm>
        </p:spPr>
        <p:txBody>
          <a:bodyPr>
            <a:normAutofit/>
          </a:bodyPr>
          <a:lstStyle/>
          <a:p>
            <a:pPr marL="342900" indent="-342900" algn="l">
              <a:buFont typeface="Arial" panose="020B0604020202020204" pitchFamily="34" charset="0"/>
              <a:buChar char="•"/>
            </a:pPr>
            <a:r>
              <a:rPr lang="en-GB" dirty="0"/>
              <a:t>Sometimes the way we think is what gets in the way of us doing something we want to do</a:t>
            </a:r>
          </a:p>
          <a:p>
            <a:pPr marL="800100" lvl="1" indent="-342900" algn="l">
              <a:buFont typeface="Arial" panose="020B0604020202020204" pitchFamily="34" charset="0"/>
              <a:buChar char="•"/>
            </a:pPr>
            <a:r>
              <a:rPr lang="en-GB" dirty="0"/>
              <a:t>E.g. “I will never get the job” causing a person to avoid applying</a:t>
            </a:r>
          </a:p>
          <a:p>
            <a:pPr marL="342900" indent="-342900" algn="l">
              <a:buFont typeface="Arial" panose="020B0604020202020204" pitchFamily="34" charset="0"/>
              <a:buChar char="•"/>
            </a:pPr>
            <a:r>
              <a:rPr lang="en-GB" dirty="0"/>
              <a:t>If we act in a way that means or thoughts are true, how will we experience change within these thoughts? </a:t>
            </a:r>
          </a:p>
          <a:p>
            <a:pPr marL="342900" indent="-342900" algn="l">
              <a:buFont typeface="Arial" panose="020B0604020202020204" pitchFamily="34" charset="0"/>
              <a:buChar char="•"/>
            </a:pPr>
            <a:r>
              <a:rPr lang="en-GB" dirty="0"/>
              <a:t>By experimenting with new behaviours that go against what we think or fear will happen, we can often learn something new that we weren’t expecting</a:t>
            </a:r>
          </a:p>
          <a:p>
            <a:pPr lvl="1" algn="l"/>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A5AD7329-670D-4D87-9171-B21281A43790}"/>
              </a:ext>
            </a:extLst>
          </p:cNvPr>
          <p:cNvSpPr>
            <a:spLocks noGrp="1"/>
          </p:cNvSpPr>
          <p:nvPr>
            <p:ph type="ctrTitle"/>
          </p:nvPr>
        </p:nvSpPr>
        <p:spPr>
          <a:xfrm>
            <a:off x="1389335" y="1041954"/>
            <a:ext cx="9144000" cy="704133"/>
          </a:xfrm>
        </p:spPr>
        <p:txBody>
          <a:bodyPr>
            <a:normAutofit/>
          </a:bodyPr>
          <a:lstStyle/>
          <a:p>
            <a:r>
              <a:rPr lang="en-GB" sz="4000" dirty="0">
                <a:solidFill>
                  <a:schemeClr val="accent1">
                    <a:lumMod val="50000"/>
                  </a:schemeClr>
                </a:solidFill>
              </a:rPr>
              <a:t>Treating Behaviours as an Experiment</a:t>
            </a:r>
          </a:p>
        </p:txBody>
      </p:sp>
    </p:spTree>
    <p:extLst>
      <p:ext uri="{BB962C8B-B14F-4D97-AF65-F5344CB8AC3E}">
        <p14:creationId xmlns:p14="http://schemas.microsoft.com/office/powerpoint/2010/main" val="42703953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524000" y="2417523"/>
            <a:ext cx="9144000" cy="2840277"/>
          </a:xfrm>
        </p:spPr>
        <p:txBody>
          <a:bodyPr>
            <a:normAutofit lnSpcReduction="10000"/>
          </a:bodyPr>
          <a:lstStyle/>
          <a:p>
            <a:pPr marL="342900" indent="-342900" algn="l">
              <a:buFont typeface="Arial" panose="020B0604020202020204" pitchFamily="34" charset="0"/>
              <a:buChar char="•"/>
            </a:pPr>
            <a:r>
              <a:rPr lang="en-GB" dirty="0"/>
              <a:t>This week, take the time to practice noticing mood changes </a:t>
            </a:r>
          </a:p>
          <a:p>
            <a:pPr marL="342900" indent="-342900" algn="l">
              <a:buFont typeface="Arial" panose="020B0604020202020204" pitchFamily="34" charset="0"/>
              <a:buChar char="•"/>
            </a:pPr>
            <a:r>
              <a:rPr lang="en-GB" dirty="0"/>
              <a:t>In response, use the vicious cycle handouts to “map out” the interaction between your thoughts, feelings and behaviours</a:t>
            </a:r>
          </a:p>
          <a:p>
            <a:pPr marL="342900" indent="-342900" algn="l">
              <a:buFont typeface="Arial" panose="020B0604020202020204" pitchFamily="34" charset="0"/>
              <a:buChar char="•"/>
            </a:pPr>
            <a:r>
              <a:rPr lang="en-GB" dirty="0"/>
              <a:t>The additional handouts will help you challenge unhelpful thoughts and change unhelpful behaviours</a:t>
            </a:r>
          </a:p>
          <a:p>
            <a:pPr marL="800100" lvl="1" indent="-342900" algn="l">
              <a:buFont typeface="Arial" panose="020B0604020202020204" pitchFamily="34" charset="0"/>
              <a:buChar char="•"/>
            </a:pPr>
            <a:r>
              <a:rPr lang="en-GB" dirty="0"/>
              <a:t>Consider practicing with these resources when experiencing any setbacks this week</a:t>
            </a:r>
          </a:p>
          <a:p>
            <a:pPr marL="800100" lvl="1" indent="-342900" algn="l">
              <a:buFont typeface="Arial" panose="020B0604020202020204" pitchFamily="34" charset="0"/>
              <a:buChar char="•"/>
            </a:pPr>
            <a:r>
              <a:rPr lang="en-GB" dirty="0"/>
              <a:t>Report back next week</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A5AD7329-670D-4D87-9171-B21281A43790}"/>
              </a:ext>
            </a:extLst>
          </p:cNvPr>
          <p:cNvSpPr>
            <a:spLocks noGrp="1"/>
          </p:cNvSpPr>
          <p:nvPr>
            <p:ph type="ctrTitle"/>
          </p:nvPr>
        </p:nvSpPr>
        <p:spPr>
          <a:xfrm>
            <a:off x="1389335" y="1041954"/>
            <a:ext cx="9144000" cy="704133"/>
          </a:xfrm>
        </p:spPr>
        <p:txBody>
          <a:bodyPr>
            <a:normAutofit/>
          </a:bodyPr>
          <a:lstStyle/>
          <a:p>
            <a:r>
              <a:rPr lang="en-GB" sz="4000" dirty="0">
                <a:solidFill>
                  <a:schemeClr val="accent1">
                    <a:lumMod val="50000"/>
                  </a:schemeClr>
                </a:solidFill>
              </a:rPr>
              <a:t>Homework: practice </a:t>
            </a:r>
          </a:p>
        </p:txBody>
      </p:sp>
    </p:spTree>
    <p:extLst>
      <p:ext uri="{BB962C8B-B14F-4D97-AF65-F5344CB8AC3E}">
        <p14:creationId xmlns:p14="http://schemas.microsoft.com/office/powerpoint/2010/main" val="4050746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523999" y="2154477"/>
            <a:ext cx="9144000" cy="3403948"/>
          </a:xfrm>
        </p:spPr>
        <p:txBody>
          <a:bodyPr/>
          <a:lstStyle/>
          <a:p>
            <a:pPr marL="342900" indent="-342900" algn="l">
              <a:buFont typeface="Arial" panose="020B0604020202020204" pitchFamily="34" charset="0"/>
              <a:buChar char="•"/>
            </a:pPr>
            <a:r>
              <a:rPr lang="en-GB" dirty="0"/>
              <a:t>Setbacks are common – we can’t avoid them</a:t>
            </a:r>
          </a:p>
          <a:p>
            <a:pPr marL="342900" indent="-342900" algn="l">
              <a:buFont typeface="Arial" panose="020B0604020202020204" pitchFamily="34" charset="0"/>
              <a:buChar char="•"/>
            </a:pPr>
            <a:r>
              <a:rPr lang="en-GB" dirty="0"/>
              <a:t>Our reaction to setbacks (our thoughts, emotions and behaviour) can determine its impact on our lives</a:t>
            </a:r>
          </a:p>
          <a:p>
            <a:pPr marL="342900" indent="-342900" algn="l">
              <a:buFont typeface="Arial" panose="020B0604020202020204" pitchFamily="34" charset="0"/>
              <a:buChar char="•"/>
            </a:pPr>
            <a:r>
              <a:rPr lang="en-GB" dirty="0"/>
              <a:t>Learning to notice and reflect on our thoughts and behaviours can help us change those that are unhelpful</a:t>
            </a:r>
          </a:p>
          <a:p>
            <a:pPr marL="342900" indent="-342900" algn="l">
              <a:buFont typeface="Arial" panose="020B0604020202020204" pitchFamily="34" charset="0"/>
              <a:buChar char="•"/>
            </a:pPr>
            <a:r>
              <a:rPr lang="en-GB" dirty="0"/>
              <a:t>Challenging unhelpful thoughts and experimenting with alternative behaviour will cause emotional change in the face of the setback </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extBox 6">
            <a:extLst>
              <a:ext uri="{FF2B5EF4-FFF2-40B4-BE49-F238E27FC236}">
                <a16:creationId xmlns:a16="http://schemas.microsoft.com/office/drawing/2014/main" id="{20FC5F13-1AB6-4F62-899D-2C2D6B3A13F4}"/>
              </a:ext>
            </a:extLst>
          </p:cNvPr>
          <p:cNvSpPr txBox="1"/>
          <p:nvPr/>
        </p:nvSpPr>
        <p:spPr>
          <a:xfrm>
            <a:off x="3809999" y="541337"/>
            <a:ext cx="4572000" cy="707886"/>
          </a:xfrm>
          <a:prstGeom prst="rect">
            <a:avLst/>
          </a:prstGeom>
          <a:noFill/>
        </p:spPr>
        <p:txBody>
          <a:bodyPr wrap="square" rtlCol="0">
            <a:spAutoFit/>
          </a:bodyPr>
          <a:lstStyle/>
          <a:p>
            <a:pPr algn="ctr"/>
            <a:r>
              <a:rPr lang="en-GB" sz="4000" dirty="0">
                <a:solidFill>
                  <a:schemeClr val="accent1">
                    <a:lumMod val="50000"/>
                  </a:schemeClr>
                </a:solidFill>
              </a:rPr>
              <a:t>Key Messages</a:t>
            </a:r>
          </a:p>
        </p:txBody>
      </p:sp>
    </p:spTree>
    <p:extLst>
      <p:ext uri="{BB962C8B-B14F-4D97-AF65-F5344CB8AC3E}">
        <p14:creationId xmlns:p14="http://schemas.microsoft.com/office/powerpoint/2010/main" val="2750454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524000" y="2154264"/>
            <a:ext cx="9144000" cy="3626604"/>
          </a:xfrm>
        </p:spPr>
        <p:txBody>
          <a:bodyPr>
            <a:normAutofit/>
          </a:bodyPr>
          <a:lstStyle/>
          <a:p>
            <a:pPr marL="342900" indent="-342900" algn="l">
              <a:buFont typeface="Arial" panose="020B0604020202020204" pitchFamily="34" charset="0"/>
              <a:buChar char="•"/>
            </a:pPr>
            <a:r>
              <a:rPr lang="en-GB" dirty="0"/>
              <a:t>“Thought challenging and goal setting”</a:t>
            </a:r>
          </a:p>
          <a:p>
            <a:pPr marL="342900" indent="-342900" algn="l">
              <a:buFont typeface="Arial" panose="020B0604020202020204" pitchFamily="34" charset="0"/>
              <a:buChar char="•"/>
            </a:pPr>
            <a:r>
              <a:rPr lang="en-GB" dirty="0"/>
              <a:t>Using the vicious cycle, practice noticing unhelpful or negative thoughts and in response, begin to question and challenge them using the handouts provided</a:t>
            </a:r>
          </a:p>
          <a:p>
            <a:pPr marL="342900" indent="-342900" algn="l">
              <a:buFont typeface="Arial" panose="020B0604020202020204" pitchFamily="34" charset="0"/>
              <a:buChar char="•"/>
            </a:pPr>
            <a:r>
              <a:rPr lang="en-GB" dirty="0"/>
              <a:t>Set goals to reduce unhelpful behaviour (such as procrastination or overcompensation) and increase helpful behaviour (desired goals and activity) – plan what, when, where the goal will take place</a:t>
            </a:r>
          </a:p>
          <a:p>
            <a:pPr marL="342900" indent="-342900" algn="l">
              <a:buFont typeface="Arial" panose="020B0604020202020204" pitchFamily="34" charset="0"/>
              <a:buChar char="•"/>
            </a:pPr>
            <a:endParaRPr lang="en-GB" dirty="0"/>
          </a:p>
          <a:p>
            <a:pPr algn="l"/>
            <a:endParaRPr lang="en-GB" dirty="0"/>
          </a:p>
          <a:p>
            <a:pPr marL="342900" indent="-342900" algn="l">
              <a:buFont typeface="Arial" panose="020B0604020202020204" pitchFamily="34" charset="0"/>
              <a:buChar char="•"/>
            </a:pPr>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236C05AE-FD70-4911-B767-AC3D515FEE0A}"/>
              </a:ext>
            </a:extLst>
          </p:cNvPr>
          <p:cNvSpPr>
            <a:spLocks noGrp="1"/>
          </p:cNvSpPr>
          <p:nvPr>
            <p:ph type="ctrTitle"/>
          </p:nvPr>
        </p:nvSpPr>
        <p:spPr>
          <a:xfrm>
            <a:off x="2882019" y="733229"/>
            <a:ext cx="6158630" cy="866971"/>
          </a:xfrm>
        </p:spPr>
        <p:txBody>
          <a:bodyPr>
            <a:normAutofit/>
          </a:bodyPr>
          <a:lstStyle/>
          <a:p>
            <a:r>
              <a:rPr lang="en-GB" sz="4000" dirty="0">
                <a:solidFill>
                  <a:schemeClr val="accent1">
                    <a:lumMod val="75000"/>
                  </a:schemeClr>
                </a:solidFill>
              </a:rPr>
              <a:t>Homework Set Last Week</a:t>
            </a:r>
          </a:p>
        </p:txBody>
      </p:sp>
    </p:spTree>
    <p:extLst>
      <p:ext uri="{BB962C8B-B14F-4D97-AF65-F5344CB8AC3E}">
        <p14:creationId xmlns:p14="http://schemas.microsoft.com/office/powerpoint/2010/main" val="313445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524000" y="2154264"/>
            <a:ext cx="9144000" cy="3626604"/>
          </a:xfrm>
        </p:spPr>
        <p:txBody>
          <a:bodyPr>
            <a:normAutofit/>
          </a:bodyPr>
          <a:lstStyle/>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236C05AE-FD70-4911-B767-AC3D515FEE0A}"/>
              </a:ext>
            </a:extLst>
          </p:cNvPr>
          <p:cNvSpPr>
            <a:spLocks noGrp="1"/>
          </p:cNvSpPr>
          <p:nvPr>
            <p:ph type="ctrTitle"/>
          </p:nvPr>
        </p:nvSpPr>
        <p:spPr>
          <a:xfrm>
            <a:off x="2882019" y="733229"/>
            <a:ext cx="6158630" cy="866971"/>
          </a:xfrm>
        </p:spPr>
        <p:txBody>
          <a:bodyPr>
            <a:normAutofit/>
          </a:bodyPr>
          <a:lstStyle/>
          <a:p>
            <a:r>
              <a:rPr lang="en-GB" sz="4000" dirty="0">
                <a:solidFill>
                  <a:schemeClr val="accent1">
                    <a:lumMod val="75000"/>
                  </a:schemeClr>
                </a:solidFill>
              </a:rPr>
              <a:t>Homework Review</a:t>
            </a:r>
          </a:p>
        </p:txBody>
      </p:sp>
      <p:sp>
        <p:nvSpPr>
          <p:cNvPr id="2" name="TextBox 1">
            <a:extLst>
              <a:ext uri="{FF2B5EF4-FFF2-40B4-BE49-F238E27FC236}">
                <a16:creationId xmlns:a16="http://schemas.microsoft.com/office/drawing/2014/main" id="{1529B9CD-0CA9-4975-88AC-DBBACE394C80}"/>
              </a:ext>
            </a:extLst>
          </p:cNvPr>
          <p:cNvSpPr txBox="1"/>
          <p:nvPr/>
        </p:nvSpPr>
        <p:spPr>
          <a:xfrm>
            <a:off x="1623377" y="1887826"/>
            <a:ext cx="8675914" cy="2954655"/>
          </a:xfrm>
          <a:prstGeom prst="rect">
            <a:avLst/>
          </a:prstGeom>
          <a:noFill/>
        </p:spPr>
        <p:txBody>
          <a:bodyPr wrap="square" rtlCol="0">
            <a:spAutoFit/>
          </a:bodyPr>
          <a:lstStyle/>
          <a:p>
            <a:pPr marL="285750" indent="-285750">
              <a:buFont typeface="Arial" panose="020B0604020202020204" pitchFamily="34" charset="0"/>
              <a:buChar char="•"/>
            </a:pPr>
            <a:r>
              <a:rPr lang="en-GB" sz="2400" dirty="0"/>
              <a:t>Were you able to complete the task?</a:t>
            </a:r>
          </a:p>
          <a:p>
            <a:pPr marL="285750" indent="-285750">
              <a:buFont typeface="Arial" panose="020B0604020202020204" pitchFamily="34" charset="0"/>
              <a:buChar char="•"/>
            </a:pPr>
            <a:r>
              <a:rPr lang="en-GB" sz="2400" dirty="0"/>
              <a:t>For those who are comfortable to share, can you reflect on your experience of the homework:</a:t>
            </a:r>
          </a:p>
          <a:p>
            <a:endParaRPr lang="en-GB" sz="2400" dirty="0"/>
          </a:p>
          <a:p>
            <a:pPr marL="285750" indent="-285750">
              <a:buFont typeface="Arial" panose="020B0604020202020204" pitchFamily="34" charset="0"/>
              <a:buChar char="•"/>
            </a:pPr>
            <a:r>
              <a:rPr lang="en-GB" sz="2400" dirty="0"/>
              <a:t>What happened?</a:t>
            </a:r>
          </a:p>
          <a:p>
            <a:pPr marL="285750" indent="-285750">
              <a:buFont typeface="Arial" panose="020B0604020202020204" pitchFamily="34" charset="0"/>
              <a:buChar char="•"/>
            </a:pPr>
            <a:r>
              <a:rPr lang="en-GB" sz="2400" dirty="0"/>
              <a:t>What was it like?</a:t>
            </a:r>
          </a:p>
          <a:p>
            <a:pPr marL="285750" indent="-285750">
              <a:buFont typeface="Arial" panose="020B0604020202020204" pitchFamily="34" charset="0"/>
              <a:buChar char="•"/>
            </a:pPr>
            <a:r>
              <a:rPr lang="en-GB" sz="2400" dirty="0"/>
              <a:t>Did it help?</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016135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389335" y="1041954"/>
            <a:ext cx="9144000" cy="795338"/>
          </a:xfrm>
        </p:spPr>
        <p:txBody>
          <a:bodyPr>
            <a:noAutofit/>
          </a:bodyPr>
          <a:lstStyle/>
          <a:p>
            <a:r>
              <a:rPr lang="en-GB" sz="4000" dirty="0">
                <a:solidFill>
                  <a:schemeClr val="accent1">
                    <a:lumMod val="75000"/>
                  </a:schemeClr>
                </a:solidFill>
              </a:rPr>
              <a:t>Goals for Today</a:t>
            </a:r>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334294" y="2194903"/>
            <a:ext cx="9144000" cy="2935804"/>
          </a:xfrm>
        </p:spPr>
        <p:txBody>
          <a:bodyPr>
            <a:normAutofit/>
          </a:bodyPr>
          <a:lstStyle/>
          <a:p>
            <a:pPr marL="342900" indent="-342900" algn="l">
              <a:buFont typeface="Arial" panose="020B0604020202020204" pitchFamily="34" charset="0"/>
              <a:buChar char="•"/>
            </a:pPr>
            <a:r>
              <a:rPr lang="en-GB" dirty="0"/>
              <a:t>To build on the skill of noticing our thoughts, feelings and behaviours and their links within the context of experiencing a setback</a:t>
            </a:r>
          </a:p>
          <a:p>
            <a:pPr marL="342900" indent="-342900" algn="l">
              <a:buFont typeface="Arial" panose="020B0604020202020204" pitchFamily="34" charset="0"/>
              <a:buChar char="•"/>
            </a:pPr>
            <a:r>
              <a:rPr lang="en-GB" dirty="0"/>
              <a:t>To hear about common setbacks experienced by PG students</a:t>
            </a:r>
          </a:p>
          <a:p>
            <a:pPr marL="342900" indent="-342900" algn="l">
              <a:buFont typeface="Arial" panose="020B0604020202020204" pitchFamily="34" charset="0"/>
              <a:buChar char="•"/>
            </a:pPr>
            <a:r>
              <a:rPr lang="en-GB" dirty="0"/>
              <a:t>To practice the skills of challenging unhelpful thoughts and changing unhelpful behaviour when experiencing a setback with the aim of reducing its impact on our lives </a:t>
            </a:r>
          </a:p>
          <a:p>
            <a:pPr marL="342900" indent="-342900" algn="l">
              <a:buFont typeface="Arial" panose="020B0604020202020204" pitchFamily="34" charset="0"/>
              <a:buChar char="•"/>
            </a:pPr>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1831598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524000" y="1122363"/>
            <a:ext cx="9144000" cy="1306512"/>
          </a:xfrm>
        </p:spPr>
        <p:txBody>
          <a:bodyPr>
            <a:normAutofit/>
          </a:bodyPr>
          <a:lstStyle/>
          <a:p>
            <a:r>
              <a:rPr lang="en-GB" sz="4000" dirty="0">
                <a:solidFill>
                  <a:schemeClr val="accent1">
                    <a:lumMod val="75000"/>
                  </a:schemeClr>
                </a:solidFill>
              </a:rPr>
              <a:t>Why this workshop for postgraduate students? </a:t>
            </a:r>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866454" y="2536825"/>
            <a:ext cx="10650876" cy="4007813"/>
          </a:xfrm>
        </p:spPr>
        <p:txBody>
          <a:bodyPr>
            <a:normAutofit lnSpcReduction="10000"/>
          </a:bodyPr>
          <a:lstStyle/>
          <a:p>
            <a:pPr algn="l"/>
            <a:r>
              <a:rPr lang="en-GB" dirty="0"/>
              <a:t>To help us design our mind management workshops we ran focus groups with student volunteers to hear their experience of common issues which affected their wellbeing during their studies.</a:t>
            </a:r>
          </a:p>
          <a:p>
            <a:pPr algn="l"/>
            <a:r>
              <a:rPr lang="en-GB" dirty="0"/>
              <a:t>One key theme shared amongst the focus group students was ‘setbacks’. Students discussed the impact of unexpected bad news on their PG studies and how it could detrimentally affect their mood and wellbeing. </a:t>
            </a:r>
          </a:p>
          <a:p>
            <a:pPr algn="l"/>
            <a:r>
              <a:rPr lang="en-GB" dirty="0"/>
              <a:t>Experiencing a setback was linked with self-criticism and other problems discussed in previous workshops, such as imposter syndrome. </a:t>
            </a:r>
          </a:p>
          <a:p>
            <a:pPr algn="l"/>
            <a:endParaRPr lang="en-GB" dirty="0"/>
          </a:p>
          <a:p>
            <a:r>
              <a:rPr lang="en-GB" i="1" dirty="0"/>
              <a:t>We hope the following workshop will help you manage dealing with setbacks in a way that reduces their impact on your mood and wellbeing. </a:t>
            </a:r>
          </a:p>
          <a:p>
            <a:pPr algn="l"/>
            <a:endParaRPr lang="en-GB" dirty="0"/>
          </a:p>
          <a:p>
            <a:pPr algn="l"/>
            <a:endParaRPr lang="en-GB" dirty="0"/>
          </a:p>
          <a:p>
            <a:pPr algn="l"/>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4181241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524000" y="1122363"/>
            <a:ext cx="9144000" cy="1306512"/>
          </a:xfrm>
        </p:spPr>
        <p:txBody>
          <a:bodyPr>
            <a:normAutofit/>
          </a:bodyPr>
          <a:lstStyle/>
          <a:p>
            <a:r>
              <a:rPr lang="en-GB" sz="4000" dirty="0">
                <a:solidFill>
                  <a:schemeClr val="accent1">
                    <a:lumMod val="75000"/>
                  </a:schemeClr>
                </a:solidFill>
              </a:rPr>
              <a:t>Why this workshop for postgraduate students? </a:t>
            </a:r>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866454" y="2536825"/>
            <a:ext cx="10650876" cy="4007813"/>
          </a:xfrm>
        </p:spPr>
        <p:txBody>
          <a:bodyPr>
            <a:normAutofit/>
          </a:bodyPr>
          <a:lstStyle/>
          <a:p>
            <a:pPr algn="l"/>
            <a:r>
              <a:rPr lang="en-GB" dirty="0"/>
              <a:t>Student voice/experience – video </a:t>
            </a:r>
          </a:p>
          <a:p>
            <a:pPr algn="l"/>
            <a:endParaRPr lang="en-GB" dirty="0"/>
          </a:p>
          <a:p>
            <a:pPr algn="l"/>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869515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4F60-CF5B-492B-A24F-35143EBEEBD4}"/>
              </a:ext>
            </a:extLst>
          </p:cNvPr>
          <p:cNvSpPr>
            <a:spLocks noGrp="1"/>
          </p:cNvSpPr>
          <p:nvPr>
            <p:ph type="title"/>
          </p:nvPr>
        </p:nvSpPr>
        <p:spPr>
          <a:xfrm>
            <a:off x="2948472" y="365125"/>
            <a:ext cx="8405327" cy="1325563"/>
          </a:xfrm>
        </p:spPr>
        <p:txBody>
          <a:bodyPr/>
          <a:lstStyle/>
          <a:p>
            <a:r>
              <a:rPr lang="en-GB" dirty="0"/>
              <a:t>Common types of setback</a:t>
            </a:r>
          </a:p>
        </p:txBody>
      </p:sp>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graphicFrame>
        <p:nvGraphicFramePr>
          <p:cNvPr id="7" name="Table 7">
            <a:extLst>
              <a:ext uri="{FF2B5EF4-FFF2-40B4-BE49-F238E27FC236}">
                <a16:creationId xmlns:a16="http://schemas.microsoft.com/office/drawing/2014/main" id="{81E107EC-E628-4766-AD74-4498D265EFF3}"/>
              </a:ext>
            </a:extLst>
          </p:cNvPr>
          <p:cNvGraphicFramePr>
            <a:graphicFrameLocks noGrp="1"/>
          </p:cNvGraphicFramePr>
          <p:nvPr/>
        </p:nvGraphicFramePr>
        <p:xfrm>
          <a:off x="2032000" y="1605390"/>
          <a:ext cx="8128000" cy="43129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731671657"/>
                    </a:ext>
                  </a:extLst>
                </a:gridCol>
                <a:gridCol w="4064000">
                  <a:extLst>
                    <a:ext uri="{9D8B030D-6E8A-4147-A177-3AD203B41FA5}">
                      <a16:colId xmlns:a16="http://schemas.microsoft.com/office/drawing/2014/main" val="45285232"/>
                    </a:ext>
                  </a:extLst>
                </a:gridCol>
              </a:tblGrid>
              <a:tr h="370840">
                <a:tc>
                  <a:txBody>
                    <a:bodyPr/>
                    <a:lstStyle/>
                    <a:p>
                      <a:r>
                        <a:rPr lang="en-GB" dirty="0"/>
                        <a:t>Type of setback</a:t>
                      </a:r>
                    </a:p>
                  </a:txBody>
                  <a:tcPr/>
                </a:tc>
                <a:tc>
                  <a:txBody>
                    <a:bodyPr/>
                    <a:lstStyle/>
                    <a:p>
                      <a:r>
                        <a:rPr lang="en-GB" dirty="0"/>
                        <a:t>Example</a:t>
                      </a:r>
                    </a:p>
                  </a:txBody>
                  <a:tcPr/>
                </a:tc>
                <a:extLst>
                  <a:ext uri="{0D108BD9-81ED-4DB2-BD59-A6C34878D82A}">
                    <a16:rowId xmlns:a16="http://schemas.microsoft.com/office/drawing/2014/main" val="3650626297"/>
                  </a:ext>
                </a:extLst>
              </a:tr>
              <a:tr h="370840">
                <a:tc>
                  <a:txBody>
                    <a:bodyPr/>
                    <a:lstStyle/>
                    <a:p>
                      <a:r>
                        <a:rPr lang="en-GB" dirty="0"/>
                        <a:t>Unexpected events</a:t>
                      </a:r>
                    </a:p>
                  </a:txBody>
                  <a:tcPr/>
                </a:tc>
                <a:tc>
                  <a:txBody>
                    <a:bodyPr/>
                    <a:lstStyle/>
                    <a:p>
                      <a:r>
                        <a:rPr lang="en-GB" dirty="0"/>
                        <a:t>Making an undetected error in data collection – discovered weeks later</a:t>
                      </a:r>
                    </a:p>
                  </a:txBody>
                  <a:tcPr/>
                </a:tc>
                <a:extLst>
                  <a:ext uri="{0D108BD9-81ED-4DB2-BD59-A6C34878D82A}">
                    <a16:rowId xmlns:a16="http://schemas.microsoft.com/office/drawing/2014/main" val="187916637"/>
                  </a:ext>
                </a:extLst>
              </a:tr>
              <a:tr h="370840">
                <a:tc>
                  <a:txBody>
                    <a:bodyPr/>
                    <a:lstStyle/>
                    <a:p>
                      <a:endParaRPr lang="en-GB" dirty="0"/>
                    </a:p>
                  </a:txBody>
                  <a:tcPr/>
                </a:tc>
                <a:tc>
                  <a:txBody>
                    <a:bodyPr/>
                    <a:lstStyle/>
                    <a:p>
                      <a:r>
                        <a:rPr lang="en-GB" dirty="0"/>
                        <a:t>Application for funding being rejected</a:t>
                      </a:r>
                    </a:p>
                  </a:txBody>
                  <a:tcPr/>
                </a:tc>
                <a:extLst>
                  <a:ext uri="{0D108BD9-81ED-4DB2-BD59-A6C34878D82A}">
                    <a16:rowId xmlns:a16="http://schemas.microsoft.com/office/drawing/2014/main" val="3803587"/>
                  </a:ext>
                </a:extLst>
              </a:tr>
              <a:tr h="370840">
                <a:tc>
                  <a:txBody>
                    <a:bodyPr/>
                    <a:lstStyle/>
                    <a:p>
                      <a:r>
                        <a:rPr lang="en-GB" dirty="0"/>
                        <a:t>Undesirable outcomes</a:t>
                      </a:r>
                    </a:p>
                  </a:txBody>
                  <a:tcPr/>
                </a:tc>
                <a:tc>
                  <a:txBody>
                    <a:bodyPr/>
                    <a:lstStyle/>
                    <a:p>
                      <a:r>
                        <a:rPr lang="en-GB" dirty="0"/>
                        <a:t>A hypothesis being contradicted by recent publication</a:t>
                      </a:r>
                    </a:p>
                  </a:txBody>
                  <a:tcPr/>
                </a:tc>
                <a:extLst>
                  <a:ext uri="{0D108BD9-81ED-4DB2-BD59-A6C34878D82A}">
                    <a16:rowId xmlns:a16="http://schemas.microsoft.com/office/drawing/2014/main" val="356803347"/>
                  </a:ext>
                </a:extLst>
              </a:tr>
              <a:tr h="370840">
                <a:tc>
                  <a:txBody>
                    <a:bodyPr/>
                    <a:lstStyle/>
                    <a:p>
                      <a:endParaRPr lang="en-GB" dirty="0"/>
                    </a:p>
                  </a:txBody>
                  <a:tcPr/>
                </a:tc>
                <a:tc>
                  <a:txBody>
                    <a:bodyPr/>
                    <a:lstStyle/>
                    <a:p>
                      <a:r>
                        <a:rPr lang="en-GB" dirty="0"/>
                        <a:t>Unable to answer key question when presenting and defending my work</a:t>
                      </a:r>
                    </a:p>
                  </a:txBody>
                  <a:tcPr/>
                </a:tc>
                <a:extLst>
                  <a:ext uri="{0D108BD9-81ED-4DB2-BD59-A6C34878D82A}">
                    <a16:rowId xmlns:a16="http://schemas.microsoft.com/office/drawing/2014/main" val="1863473742"/>
                  </a:ext>
                </a:extLst>
              </a:tr>
              <a:tr h="370840">
                <a:tc>
                  <a:txBody>
                    <a:bodyPr/>
                    <a:lstStyle/>
                    <a:p>
                      <a:r>
                        <a:rPr lang="en-GB" dirty="0"/>
                        <a:t>Barriers from peers</a:t>
                      </a:r>
                    </a:p>
                  </a:txBody>
                  <a:tcPr/>
                </a:tc>
                <a:tc>
                  <a:txBody>
                    <a:bodyPr/>
                    <a:lstStyle/>
                    <a:p>
                      <a:r>
                        <a:rPr lang="en-GB" dirty="0"/>
                        <a:t>Lab partner delaying their experiment I rely on</a:t>
                      </a:r>
                    </a:p>
                  </a:txBody>
                  <a:tcPr/>
                </a:tc>
                <a:extLst>
                  <a:ext uri="{0D108BD9-81ED-4DB2-BD59-A6C34878D82A}">
                    <a16:rowId xmlns:a16="http://schemas.microsoft.com/office/drawing/2014/main" val="177409880"/>
                  </a:ext>
                </a:extLst>
              </a:tr>
              <a:tr h="370840">
                <a:tc>
                  <a:txBody>
                    <a:bodyPr/>
                    <a:lstStyle/>
                    <a:p>
                      <a:endParaRPr lang="en-GB" dirty="0"/>
                    </a:p>
                  </a:txBody>
                  <a:tcPr/>
                </a:tc>
                <a:tc>
                  <a:txBody>
                    <a:bodyPr/>
                    <a:lstStyle/>
                    <a:p>
                      <a:r>
                        <a:rPr lang="en-GB" dirty="0"/>
                        <a:t>Supervisor not getting back to me with critical feedback</a:t>
                      </a:r>
                    </a:p>
                  </a:txBody>
                  <a:tcPr/>
                </a:tc>
                <a:extLst>
                  <a:ext uri="{0D108BD9-81ED-4DB2-BD59-A6C34878D82A}">
                    <a16:rowId xmlns:a16="http://schemas.microsoft.com/office/drawing/2014/main" val="4035673545"/>
                  </a:ext>
                </a:extLst>
              </a:tr>
              <a:tr h="370840">
                <a:tc>
                  <a:txBody>
                    <a:bodyPr/>
                    <a:lstStyle/>
                    <a:p>
                      <a:r>
                        <a:rPr lang="en-GB" dirty="0"/>
                        <a:t>Any others?</a:t>
                      </a:r>
                    </a:p>
                  </a:txBody>
                  <a:tcPr/>
                </a:tc>
                <a:tc>
                  <a:txBody>
                    <a:bodyPr/>
                    <a:lstStyle/>
                    <a:p>
                      <a:endParaRPr lang="en-GB" dirty="0"/>
                    </a:p>
                  </a:txBody>
                  <a:tcPr/>
                </a:tc>
                <a:extLst>
                  <a:ext uri="{0D108BD9-81ED-4DB2-BD59-A6C34878D82A}">
                    <a16:rowId xmlns:a16="http://schemas.microsoft.com/office/drawing/2014/main" val="3617053090"/>
                  </a:ext>
                </a:extLst>
              </a:tr>
            </a:tbl>
          </a:graphicData>
        </a:graphic>
      </p:graphicFrame>
      <p:pic>
        <p:nvPicPr>
          <p:cNvPr id="6" name="Picture 5" descr="A picture containing icon&#10;&#10;Description automatically generated">
            <a:extLst>
              <a:ext uri="{FF2B5EF4-FFF2-40B4-BE49-F238E27FC236}">
                <a16:creationId xmlns:a16="http://schemas.microsoft.com/office/drawing/2014/main" id="{8FABF432-D4B4-4890-ABD6-B54D5CE061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12775962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1899</TotalTime>
  <Words>2497</Words>
  <Application>Microsoft Office PowerPoint</Application>
  <PresentationFormat>Widescreen</PresentationFormat>
  <Paragraphs>232</Paragraphs>
  <Slides>32</Slides>
  <Notes>22</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Calibri Light</vt:lpstr>
      <vt:lpstr>Office Theme</vt:lpstr>
      <vt:lpstr>Mind Management Skills Workshops</vt:lpstr>
      <vt:lpstr>Today’s workshop will run for 90 minutes and is designed to be interactive – we encourage participation  Confidentiality – you are not expected to share anything that you do not want to, anything disclosed will be kept confidential within the group – please see confidentiality rules for further information Please be respectful of other group members who may choose to share their experiences – maintain the confidentiality of the group</vt:lpstr>
      <vt:lpstr>The workshops are designed to be skills-focussed, rather than problem-centred. However, if any of today’s discussion or exercises cause you to experience distress, you may wish to pursue further support  Full details can be found in the supporting information you received before this workshop:  - Accessing the Student Health and Wellbeing Service - Listening services such as the Nightline and the Samaritans - How to access evidence-based therapy through the NHS</vt:lpstr>
      <vt:lpstr>Homework Set Last Week</vt:lpstr>
      <vt:lpstr>Homework Review</vt:lpstr>
      <vt:lpstr>Goals for Today</vt:lpstr>
      <vt:lpstr>Why this workshop for postgraduate students? </vt:lpstr>
      <vt:lpstr>Why this workshop for postgraduate students? </vt:lpstr>
      <vt:lpstr>Common types of setback</vt:lpstr>
      <vt:lpstr>Common types of unhelpful reaction to setbacks</vt:lpstr>
      <vt:lpstr>Vicious cycles</vt:lpstr>
      <vt:lpstr>PowerPoint Presentation</vt:lpstr>
      <vt:lpstr>PowerPoint Presentation</vt:lpstr>
      <vt:lpstr>Skills practice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importance of behaviours</vt:lpstr>
      <vt:lpstr>PowerPoint Presentation</vt:lpstr>
      <vt:lpstr>PowerPoint Presentation</vt:lpstr>
      <vt:lpstr>PowerPoint Presentation</vt:lpstr>
      <vt:lpstr>PowerPoint Presentation</vt:lpstr>
      <vt:lpstr>PowerPoint Presentation</vt:lpstr>
      <vt:lpstr>Acting against your inclination</vt:lpstr>
      <vt:lpstr>Skills Practice  3 – changing behaviour</vt:lpstr>
      <vt:lpstr>Treating Behaviours as an Experiment</vt:lpstr>
      <vt:lpstr>Homework: practice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Mind Management Skills Workshops</dc:title>
  <dc:creator>Laura Stevenson</dc:creator>
  <cp:lastModifiedBy>Stephen Holland</cp:lastModifiedBy>
  <cp:revision>73</cp:revision>
  <dcterms:created xsi:type="dcterms:W3CDTF">2020-10-08T15:28:21Z</dcterms:created>
  <dcterms:modified xsi:type="dcterms:W3CDTF">2021-06-09T13:14:21Z</dcterms:modified>
</cp:coreProperties>
</file>